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2"/>
  </p:notesMasterIdLst>
  <p:sldIdLst>
    <p:sldId id="257" r:id="rId2"/>
    <p:sldId id="256" r:id="rId3"/>
    <p:sldId id="261" r:id="rId4"/>
    <p:sldId id="262" r:id="rId5"/>
    <p:sldId id="264" r:id="rId6"/>
    <p:sldId id="274" r:id="rId7"/>
    <p:sldId id="265" r:id="rId8"/>
    <p:sldId id="266" r:id="rId9"/>
    <p:sldId id="258" r:id="rId10"/>
    <p:sldId id="259" r:id="rId11"/>
    <p:sldId id="267" r:id="rId12"/>
    <p:sldId id="268" r:id="rId13"/>
    <p:sldId id="271" r:id="rId14"/>
    <p:sldId id="269" r:id="rId15"/>
    <p:sldId id="270" r:id="rId16"/>
    <p:sldId id="260" r:id="rId17"/>
    <p:sldId id="272" r:id="rId18"/>
    <p:sldId id="275" r:id="rId19"/>
    <p:sldId id="273" r:id="rId20"/>
    <p:sldId id="263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B6F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0A22EF2-0933-477F-8748-67BE3044FCC4}" type="datetimeFigureOut">
              <a:rPr lang="en-US"/>
              <a:pPr>
                <a:defRPr/>
              </a:pPr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0736EB-7B2E-40A4-8349-527470D58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87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3206686-E9E9-43A9-9D0A-C55676E4B692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1538105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DD234-0B03-4787-A381-BA1352613A9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1687807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3FD13E-A13A-425C-B728-80825D52BB9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2253904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29A587-C27F-4C9D-8142-C546076F836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1533152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1E49ADD-F5AB-4351-8926-85735FEEC58C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27034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8270791-4FA5-4820-A04F-8F4CBE414C8B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164895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E01B564-ADB2-4202-88CB-D26A9A8F7901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4101789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8A8E5CD5-6BEB-4EB6-B5D4-6C5BA15ED1BC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1833880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90F6C37-138C-426C-B3E5-95999304488D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225078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EC1148E-902E-4314-B209-BB4C856493ED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704849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403C732-3A39-4646-929C-3344B4E288C4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20251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77AA00DB-6EE5-4CAA-8026-1232AA1844F6}" type="slidenum">
              <a:rPr lang="en-US" altLang="en-US" smtClean="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</a:rPr>
              <a:t>© 2006 By Timothy K. Lund</a:t>
            </a:r>
          </a:p>
        </p:txBody>
      </p:sp>
    </p:spTree>
    <p:extLst>
      <p:ext uri="{BB962C8B-B14F-4D97-AF65-F5344CB8AC3E}">
        <p14:creationId xmlns:p14="http://schemas.microsoft.com/office/powerpoint/2010/main" val="253000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D97BC-8E05-47D5-8998-77C5D4237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440289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0477-0185-4266-BAF3-1502203820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536052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20D49-23C1-4855-BED1-1C2C89A07C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7749926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E6AD-5655-4B69-9B20-9EA6F2420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5399609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E7F3C-7F15-43E0-9938-FE8A9300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190388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2B96-45AC-446C-9005-D04D1F114B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32899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EBD16-CF6E-43EF-B1D5-D45CE659F9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564676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3B87-8D81-4D9A-8B7E-8FB8588C46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219492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E9432-BE7D-48FD-BD2D-06EB52667A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581496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728B-9FFA-4B02-9DDF-0EBEA4E229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613928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4751C-7C63-4028-BFB6-13A62E225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159235"/>
      </p:ext>
    </p:extLst>
  </p:cSld>
  <p:clrMapOvr>
    <a:masterClrMapping/>
  </p:clrMapOvr>
  <p:transition spd="slow">
    <p:push dir="u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B36F375-CC16-45C2-A5FB-B11A0F1B9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6" r:id="rId2"/>
    <p:sldLayoutId id="2147483872" r:id="rId3"/>
    <p:sldLayoutId id="2147483867" r:id="rId4"/>
    <p:sldLayoutId id="2147483868" r:id="rId5"/>
    <p:sldLayoutId id="2147483869" r:id="rId6"/>
    <p:sldLayoutId id="2147483873" r:id="rId7"/>
    <p:sldLayoutId id="2147483874" r:id="rId8"/>
    <p:sldLayoutId id="2147483875" r:id="rId9"/>
    <p:sldLayoutId id="2147483870" r:id="rId10"/>
    <p:sldLayoutId id="2147483876" r:id="rId11"/>
  </p:sldLayoutIdLst>
  <p:transition spd="slow">
    <p:push dir="u"/>
    <p:sndAc>
      <p:stSnd>
        <p:snd r:embed="rId13" name="camera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anose="020E0502030303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1.wav"/><Relationship Id="rId7" Type="http://schemas.openxmlformats.org/officeDocument/2006/relationships/audio" Target="../media/audio7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1.wav"/><Relationship Id="rId3" Type="http://schemas.openxmlformats.org/officeDocument/2006/relationships/audio" Target="../media/audio1.wav"/><Relationship Id="rId7" Type="http://schemas.openxmlformats.org/officeDocument/2006/relationships/audio" Target="../media/audio10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9.wav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7200" smtClean="0"/>
              <a:t>Internal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21590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4000" smtClean="0"/>
              <a:t>Investigation</a:t>
            </a:r>
          </a:p>
          <a:p>
            <a:pPr eaLnBrk="1" hangingPunct="1">
              <a:defRPr/>
            </a:pPr>
            <a:r>
              <a:rPr lang="en-US" altLang="en-US" sz="4000" smtClean="0"/>
              <a:t>Assessment</a:t>
            </a:r>
          </a:p>
          <a:p>
            <a:pPr eaLnBrk="1" hangingPunct="1">
              <a:defRPr/>
            </a:pPr>
            <a:r>
              <a:rPr lang="en-US" altLang="en-US" sz="4000" smtClean="0"/>
              <a:t>Criteria</a:t>
            </a:r>
          </a:p>
        </p:txBody>
      </p:sp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Analysis</a:t>
            </a:r>
            <a:r>
              <a:rPr lang="en-US" altLang="en-US" b="1" smtClean="0"/>
              <a:t> [ 6 Marks ]</a:t>
            </a:r>
            <a:endParaRPr lang="en-US" altLang="en-US" smtClean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295400"/>
            <a:ext cx="8153400" cy="1524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NOTE: </a:t>
            </a:r>
            <a:r>
              <a:rPr lang="en-US" altLang="en-US" smtClean="0"/>
              <a:t>If no processing of raw data is required then Aspect 2 consists of graphing, best line fit, slope.</a:t>
            </a:r>
          </a:p>
        </p:txBody>
      </p:sp>
      <p:sp>
        <p:nvSpPr>
          <p:cNvPr id="211972" name="Rectangle 4"/>
          <p:cNvSpPr>
            <a:spLocks noGrp="1" noChangeArrowheads="1"/>
          </p:cNvSpPr>
          <p:nvPr>
            <p:ph sz="quarter" idx="14"/>
          </p:nvPr>
        </p:nvSpPr>
        <p:spPr>
          <a:xfrm>
            <a:off x="533400" y="2286000"/>
            <a:ext cx="8458200" cy="2971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 smtClean="0"/>
              <a:t>Aspect 3	[</a:t>
            </a:r>
            <a:r>
              <a:rPr lang="en-US" altLang="en-US" sz="3200" b="1" dirty="0"/>
              <a:t>2]</a:t>
            </a:r>
            <a:endParaRPr lang="en-US" altLang="en-US" sz="3200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Graph data as scatter plot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Label axes with name, symbol, and units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Best fit trend line - usually linear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Uncertainty bars - most uncertain variable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Graph min and max slopes to find uncertainty</a:t>
            </a:r>
          </a:p>
        </p:txBody>
      </p:sp>
      <p:pic>
        <p:nvPicPr>
          <p:cNvPr id="6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903788"/>
            <a:ext cx="26479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1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19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19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19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19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19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762000" y="1295400"/>
            <a:ext cx="7315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u="sng" dirty="0">
                <a:latin typeface="+mn-lt"/>
              </a:rPr>
              <a:t>Experimental Data and </a:t>
            </a:r>
            <a:r>
              <a:rPr lang="en-US" altLang="en-US" sz="2400" u="sng" dirty="0" smtClean="0">
                <a:latin typeface="+mn-lt"/>
              </a:rPr>
              <a:t>Calculations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u="sng" dirty="0" smtClean="0">
                <a:solidFill>
                  <a:srgbClr val="FF0000"/>
                </a:solidFill>
                <a:latin typeface="Candara"/>
              </a:rPr>
              <a:t>Headings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 will have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NAME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i="1" dirty="0">
                <a:solidFill>
                  <a:srgbClr val="FF0000"/>
                </a:solidFill>
                <a:latin typeface="Candara"/>
              </a:rPr>
              <a:t>	</a:t>
            </a:r>
            <a:r>
              <a:rPr lang="en-US" altLang="en-US" sz="2400" i="1" dirty="0" smtClean="0">
                <a:solidFill>
                  <a:srgbClr val="FF0000"/>
                </a:solidFill>
                <a:latin typeface="Candara"/>
              </a:rPr>
              <a:t>Sheets</a:t>
            </a:r>
            <a:endParaRPr lang="en-US" altLang="en-US" sz="2400" dirty="0" smtClean="0">
              <a:solidFill>
                <a:srgbClr val="FF0000"/>
              </a:solidFill>
              <a:latin typeface="Candar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i="1" dirty="0" smtClean="0">
                <a:solidFill>
                  <a:srgbClr val="7030A0"/>
                </a:solidFill>
                <a:latin typeface="Candara"/>
              </a:rPr>
              <a:t>SYMBOL / </a:t>
            </a:r>
            <a:r>
              <a:rPr lang="en-US" altLang="en-US" sz="2400" dirty="0" smtClean="0">
                <a:solidFill>
                  <a:srgbClr val="7030A0"/>
                </a:solidFill>
                <a:latin typeface="Candara"/>
              </a:rPr>
              <a:t>UNITS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i="1" dirty="0" smtClean="0">
                <a:solidFill>
                  <a:srgbClr val="7030A0"/>
                </a:solidFill>
                <a:latin typeface="Candara"/>
              </a:rPr>
              <a:t>	n / </a:t>
            </a:r>
            <a:r>
              <a:rPr lang="en-US" altLang="en-US" sz="2400" dirty="0" smtClean="0">
                <a:solidFill>
                  <a:srgbClr val="7030A0"/>
                </a:solidFill>
                <a:latin typeface="Candara"/>
              </a:rPr>
              <a:t>no units</a:t>
            </a:r>
            <a:endParaRPr lang="en-US" altLang="en-US" sz="2400" i="1" dirty="0" smtClean="0">
              <a:solidFill>
                <a:srgbClr val="FF0000"/>
              </a:solidFill>
              <a:latin typeface="Candar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chemeClr val="accent3">
                    <a:lumMod val="50000"/>
                  </a:schemeClr>
                </a:solidFill>
                <a:latin typeface="Candara"/>
              </a:rPr>
              <a:t>UNCERTAINTY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chemeClr val="accent3">
                    <a:lumMod val="50000"/>
                  </a:schemeClr>
                </a:solidFill>
                <a:latin typeface="Candara"/>
                <a:sym typeface="Symbol" panose="05050102010706020507" pitchFamily="18" charset="2"/>
              </a:rPr>
              <a:t>	</a:t>
            </a:r>
            <a:r>
              <a:rPr lang="en-US" altLang="en-US" sz="2400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sym typeface="Symbol" panose="05050102010706020507" pitchFamily="18" charset="2"/>
              </a:rPr>
              <a:t>n </a:t>
            </a:r>
            <a:r>
              <a:rPr lang="en-US" altLang="en-US" sz="2400" dirty="0" smtClean="0">
                <a:solidFill>
                  <a:schemeClr val="accent3">
                    <a:lumMod val="50000"/>
                  </a:schemeClr>
                </a:solidFill>
                <a:latin typeface="Candara"/>
                <a:sym typeface="Symbol" panose="05050102010706020507" pitchFamily="18" charset="2"/>
              </a:rPr>
              <a:t>=  0</a:t>
            </a:r>
            <a:endParaRPr lang="en-US" altLang="en-US" sz="2400" dirty="0" smtClean="0">
              <a:solidFill>
                <a:schemeClr val="accent3">
                  <a:lumMod val="50000"/>
                </a:schemeClr>
              </a:solidFill>
              <a:latin typeface="Candara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u="sng" dirty="0" smtClean="0">
                <a:latin typeface="Candara"/>
              </a:rPr>
              <a:t>Trials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 will all be                                                                   recorded.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u="sng" dirty="0" smtClean="0">
                <a:solidFill>
                  <a:srgbClr val="0070C0"/>
                </a:solidFill>
                <a:latin typeface="Candara"/>
              </a:rPr>
              <a:t>Decimal places</a:t>
            </a:r>
            <a:r>
              <a:rPr lang="en-US" altLang="en-US" sz="2400" dirty="0" smtClean="0">
                <a:solidFill>
                  <a:srgbClr val="0070C0"/>
                </a:solidFill>
                <a:latin typeface="Candara"/>
              </a:rPr>
              <a:t>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will                                                                                  be consistent within each heading/column subgroup.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u="sng" dirty="0" smtClean="0">
                <a:latin typeface="Candara"/>
              </a:rPr>
              <a:t>Data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 will be centered and </a:t>
            </a:r>
            <a:r>
              <a:rPr lang="en-US" altLang="en-US" sz="2400" dirty="0" err="1" smtClean="0">
                <a:solidFill>
                  <a:srgbClr val="FF0000"/>
                </a:solidFill>
                <a:latin typeface="Candara"/>
              </a:rPr>
              <a:t>unitless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 (the units are in the heading).</a:t>
            </a:r>
            <a:endParaRPr lang="en-US" altLang="en-US" sz="2400" u="sng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899275" y="116522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54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Analysis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3025" y="1679575"/>
            <a:ext cx="4819650" cy="386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" name="Rectangle 60"/>
          <p:cNvSpPr/>
          <p:nvPr/>
        </p:nvSpPr>
        <p:spPr>
          <a:xfrm>
            <a:off x="3883025" y="1679575"/>
            <a:ext cx="890588" cy="6572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773613" y="1679575"/>
            <a:ext cx="2514600" cy="6572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7288213" y="1679575"/>
            <a:ext cx="1414462" cy="9794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997575" y="2138363"/>
            <a:ext cx="255588" cy="3402012"/>
          </a:xfrm>
          <a:custGeom>
            <a:avLst/>
            <a:gdLst>
              <a:gd name="connsiteX0" fmla="*/ 0 w 322730"/>
              <a:gd name="connsiteY0" fmla="*/ 0 h 3402106"/>
              <a:gd name="connsiteX1" fmla="*/ 0 w 322730"/>
              <a:gd name="connsiteY1" fmla="*/ 228600 h 3402106"/>
              <a:gd name="connsiteX2" fmla="*/ 53788 w 322730"/>
              <a:gd name="connsiteY2" fmla="*/ 551329 h 3402106"/>
              <a:gd name="connsiteX3" fmla="*/ 53788 w 322730"/>
              <a:gd name="connsiteY3" fmla="*/ 3402106 h 3402106"/>
              <a:gd name="connsiteX4" fmla="*/ 322730 w 322730"/>
              <a:gd name="connsiteY4" fmla="*/ 3402106 h 3402106"/>
              <a:gd name="connsiteX5" fmla="*/ 322730 w 322730"/>
              <a:gd name="connsiteY5" fmla="*/ 0 h 3402106"/>
              <a:gd name="connsiteX6" fmla="*/ 0 w 322730"/>
              <a:gd name="connsiteY6" fmla="*/ 0 h 3402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730" h="3402106">
                <a:moveTo>
                  <a:pt x="0" y="0"/>
                </a:moveTo>
                <a:lnTo>
                  <a:pt x="0" y="228600"/>
                </a:lnTo>
                <a:lnTo>
                  <a:pt x="53788" y="551329"/>
                </a:lnTo>
                <a:lnTo>
                  <a:pt x="53788" y="3402106"/>
                </a:lnTo>
                <a:lnTo>
                  <a:pt x="322730" y="3402106"/>
                </a:lnTo>
                <a:lnTo>
                  <a:pt x="32273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7974013" y="2312988"/>
            <a:ext cx="188912" cy="3227387"/>
          </a:xfrm>
          <a:custGeom>
            <a:avLst/>
            <a:gdLst>
              <a:gd name="connsiteX0" fmla="*/ 40341 w 188259"/>
              <a:gd name="connsiteY0" fmla="*/ 0 h 3227295"/>
              <a:gd name="connsiteX1" fmla="*/ 40341 w 188259"/>
              <a:gd name="connsiteY1" fmla="*/ 228600 h 3227295"/>
              <a:gd name="connsiteX2" fmla="*/ 0 w 188259"/>
              <a:gd name="connsiteY2" fmla="*/ 403412 h 3227295"/>
              <a:gd name="connsiteX3" fmla="*/ 0 w 188259"/>
              <a:gd name="connsiteY3" fmla="*/ 3227295 h 3227295"/>
              <a:gd name="connsiteX4" fmla="*/ 147918 w 188259"/>
              <a:gd name="connsiteY4" fmla="*/ 3227295 h 3227295"/>
              <a:gd name="connsiteX5" fmla="*/ 147918 w 188259"/>
              <a:gd name="connsiteY5" fmla="*/ 389965 h 3227295"/>
              <a:gd name="connsiteX6" fmla="*/ 188259 w 188259"/>
              <a:gd name="connsiteY6" fmla="*/ 228600 h 3227295"/>
              <a:gd name="connsiteX7" fmla="*/ 188259 w 188259"/>
              <a:gd name="connsiteY7" fmla="*/ 0 h 3227295"/>
              <a:gd name="connsiteX8" fmla="*/ 40341 w 188259"/>
              <a:gd name="connsiteY8" fmla="*/ 0 h 3227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259" h="3227295">
                <a:moveTo>
                  <a:pt x="40341" y="0"/>
                </a:moveTo>
                <a:lnTo>
                  <a:pt x="40341" y="228600"/>
                </a:lnTo>
                <a:lnTo>
                  <a:pt x="0" y="403412"/>
                </a:lnTo>
                <a:lnTo>
                  <a:pt x="0" y="3227295"/>
                </a:lnTo>
                <a:lnTo>
                  <a:pt x="147918" y="3227295"/>
                </a:lnTo>
                <a:lnTo>
                  <a:pt x="147918" y="389965"/>
                </a:lnTo>
                <a:lnTo>
                  <a:pt x="188259" y="228600"/>
                </a:lnTo>
                <a:lnTo>
                  <a:pt x="188259" y="0"/>
                </a:lnTo>
                <a:lnTo>
                  <a:pt x="40341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4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4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4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4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4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4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3414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762000" y="1447800"/>
            <a:ext cx="7620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4572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	The </a:t>
            </a:r>
            <a:r>
              <a:rPr lang="en-US" altLang="en-US" sz="2400" dirty="0">
                <a:latin typeface="+mn-lt"/>
              </a:rPr>
              <a:t>average rebound </a:t>
            </a:r>
            <a:r>
              <a:rPr lang="en-US" altLang="en-US" sz="2400" dirty="0" smtClean="0">
                <a:latin typeface="+mn-lt"/>
              </a:rPr>
              <a:t>height </a:t>
            </a:r>
            <a:r>
              <a:rPr lang="en-US" altLang="en-US" sz="2400" i="1" dirty="0">
                <a:latin typeface="+mn-lt"/>
              </a:rPr>
              <a:t>h</a:t>
            </a:r>
            <a:r>
              <a:rPr lang="en-US" altLang="en-US" sz="2400" dirty="0">
                <a:latin typeface="+mn-lt"/>
              </a:rPr>
              <a:t> was calculated from </a:t>
            </a:r>
            <a:r>
              <a:rPr lang="en-US" altLang="en-US" sz="2400" dirty="0" smtClean="0">
                <a:latin typeface="+mn-lt"/>
              </a:rPr>
              <a:t>each </a:t>
            </a:r>
            <a:r>
              <a:rPr lang="en-US" altLang="en-US" sz="2400" dirty="0">
                <a:latin typeface="+mn-lt"/>
              </a:rPr>
              <a:t>of the three trials.  For the first row of </a:t>
            </a:r>
            <a:r>
              <a:rPr lang="en-US" altLang="en-US" sz="2400" dirty="0" smtClean="0">
                <a:latin typeface="+mn-lt"/>
              </a:rPr>
              <a:t>data, </a:t>
            </a:r>
            <a:r>
              <a:rPr lang="en-US" altLang="en-US" sz="2400" i="1" dirty="0">
                <a:latin typeface="+mn-lt"/>
              </a:rPr>
              <a:t>h</a:t>
            </a:r>
            <a:r>
              <a:rPr lang="en-US" altLang="en-US" sz="2400" dirty="0">
                <a:latin typeface="+mn-lt"/>
              </a:rPr>
              <a:t> was calculated like this</a:t>
            </a:r>
            <a:r>
              <a:rPr lang="en-US" altLang="en-US" sz="2400" dirty="0" smtClean="0">
                <a:latin typeface="+mn-lt"/>
              </a:rPr>
              <a:t>:</a:t>
            </a:r>
          </a:p>
          <a:p>
            <a:pPr defTabSz="457200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dirty="0">
              <a:latin typeface="+mn-lt"/>
              <a:sym typeface="Symbol" panose="05050102010706020507" pitchFamily="18" charset="2"/>
            </a:endParaRPr>
          </a:p>
          <a:p>
            <a:pPr defTabSz="457200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defTabSz="457200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sz="2400" dirty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Sample calculations are required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                                                     for </a:t>
            </a:r>
            <a:r>
              <a:rPr lang="en-US" altLang="en-US" sz="2400" dirty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at least one trial set.</a:t>
            </a:r>
          </a:p>
          <a:p>
            <a:pPr defTabSz="457200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	I have rejected and not recorded some measurements because the ball did not bounce along the vertical.  When this happened I just repeated the drop.  When the ball moves off at a noticeable angle some of the kinetic energy of the rebound is consumed in the horizontal component of motion, detracting from the rebound height.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Explanations of special circumstances are encouraged.</a:t>
            </a: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03" name="Rectangle 11"/>
          <p:cNvSpPr>
            <a:spLocks noChangeArrowheads="1"/>
          </p:cNvSpPr>
          <p:nvPr/>
        </p:nvSpPr>
        <p:spPr bwMode="auto">
          <a:xfrm>
            <a:off x="1066800" y="2719388"/>
            <a:ext cx="762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i="1">
                <a:latin typeface="+mn-lt"/>
              </a:rPr>
              <a:t>h</a:t>
            </a:r>
            <a:r>
              <a:rPr lang="en-US" altLang="en-US" sz="2400">
                <a:latin typeface="+mn-lt"/>
              </a:rPr>
              <a:t> =</a:t>
            </a:r>
            <a:endParaRPr lang="en-US" altLang="en-US" sz="2400" b="1" i="1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04" name="Rectangle 12"/>
          <p:cNvSpPr>
            <a:spLocks noChangeArrowheads="1"/>
          </p:cNvSpPr>
          <p:nvPr/>
        </p:nvSpPr>
        <p:spPr bwMode="auto">
          <a:xfrm>
            <a:off x="1828800" y="2566988"/>
            <a:ext cx="17526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i="1" dirty="0">
                <a:latin typeface="+mn-lt"/>
              </a:rPr>
              <a:t>h</a:t>
            </a:r>
            <a:r>
              <a:rPr lang="en-US" altLang="en-US" sz="2400" baseline="-25000" dirty="0">
                <a:latin typeface="+mn-lt"/>
              </a:rPr>
              <a:t>1</a:t>
            </a:r>
            <a:r>
              <a:rPr lang="en-US" altLang="en-US" sz="2400" dirty="0">
                <a:latin typeface="+mn-lt"/>
              </a:rPr>
              <a:t> + </a:t>
            </a:r>
            <a:r>
              <a:rPr lang="en-US" altLang="en-US" sz="2400" i="1" dirty="0">
                <a:latin typeface="+mn-lt"/>
              </a:rPr>
              <a:t>h</a:t>
            </a:r>
            <a:r>
              <a:rPr lang="en-US" altLang="en-US" sz="2400" baseline="-25000" dirty="0">
                <a:latin typeface="+mn-lt"/>
              </a:rPr>
              <a:t>2</a:t>
            </a:r>
            <a:r>
              <a:rPr lang="en-US" altLang="en-US" sz="2400" dirty="0">
                <a:latin typeface="+mn-lt"/>
              </a:rPr>
              <a:t> + </a:t>
            </a:r>
            <a:r>
              <a:rPr lang="en-US" altLang="en-US" sz="2400" i="1" dirty="0">
                <a:latin typeface="+mn-lt"/>
              </a:rPr>
              <a:t>h</a:t>
            </a:r>
            <a:r>
              <a:rPr lang="en-US" altLang="en-US" sz="2400" baseline="-25000" dirty="0">
                <a:latin typeface="+mn-lt"/>
              </a:rPr>
              <a:t>3</a:t>
            </a:r>
            <a:endParaRPr lang="en-US" altLang="en-US" sz="2400" b="1" i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05" name="Rectangle 13"/>
          <p:cNvSpPr>
            <a:spLocks noChangeArrowheads="1"/>
          </p:cNvSpPr>
          <p:nvPr/>
        </p:nvSpPr>
        <p:spPr bwMode="auto">
          <a:xfrm>
            <a:off x="2438400" y="2905125"/>
            <a:ext cx="762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>
                <a:latin typeface="+mn-lt"/>
              </a:rPr>
              <a:t>3</a:t>
            </a:r>
            <a:endParaRPr lang="en-US" altLang="en-US" sz="2400" b="1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>
            <a:off x="1806575" y="2971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36207" name="Rectangle 15"/>
          <p:cNvSpPr>
            <a:spLocks noChangeArrowheads="1"/>
          </p:cNvSpPr>
          <p:nvPr/>
        </p:nvSpPr>
        <p:spPr bwMode="auto">
          <a:xfrm>
            <a:off x="3694113" y="2750920"/>
            <a:ext cx="762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=</a:t>
            </a:r>
            <a:endParaRPr lang="en-US" altLang="en-US" sz="2400" b="1" i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08" name="Rectangle 16"/>
          <p:cNvSpPr>
            <a:spLocks noChangeArrowheads="1"/>
          </p:cNvSpPr>
          <p:nvPr/>
        </p:nvSpPr>
        <p:spPr bwMode="auto">
          <a:xfrm>
            <a:off x="4038600" y="2514600"/>
            <a:ext cx="28194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54.8 + 55.1 + 54.6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3</a:t>
            </a:r>
            <a:endParaRPr lang="en-US" altLang="en-US" sz="2400" b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11" name="Rectangle 19"/>
          <p:cNvSpPr>
            <a:spLocks noChangeArrowheads="1"/>
          </p:cNvSpPr>
          <p:nvPr/>
        </p:nvSpPr>
        <p:spPr bwMode="auto">
          <a:xfrm>
            <a:off x="6705600" y="2752725"/>
            <a:ext cx="12192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= </a:t>
            </a:r>
            <a:r>
              <a:rPr lang="en-US" altLang="en-US" sz="2400" dirty="0" smtClean="0">
                <a:latin typeface="+mn-lt"/>
              </a:rPr>
              <a:t> 55</a:t>
            </a:r>
            <a:endParaRPr lang="en-US" altLang="en-US" sz="2400" b="1" i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>
            <a:off x="4267200" y="2971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92900" y="2214563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2</a:t>
            </a: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Analysis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25613" name="Picture 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75" y="3360738"/>
            <a:ext cx="3492500" cy="57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62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6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3" grpId="0"/>
      <p:bldP spid="136204" grpId="0"/>
      <p:bldP spid="136205" grpId="0"/>
      <p:bldP spid="136207" grpId="0"/>
      <p:bldP spid="136208" grpId="0"/>
      <p:bldP spid="1362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8" name="Rectangle 6"/>
          <p:cNvSpPr>
            <a:spLocks noChangeArrowheads="1"/>
          </p:cNvSpPr>
          <p:nvPr/>
        </p:nvSpPr>
        <p:spPr bwMode="auto">
          <a:xfrm>
            <a:off x="762000" y="1571625"/>
            <a:ext cx="65801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altLang="en-US" sz="2400" dirty="0">
                <a:solidFill>
                  <a:srgbClr val="FF0000"/>
                </a:solidFill>
                <a:latin typeface="+mn-lt"/>
              </a:rPr>
              <a:t>explanation accompanying the presentation of the data should justify all of the 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</a:rPr>
              <a:t>uncertainties:</a:t>
            </a:r>
            <a:endParaRPr lang="en-US" altLang="en-US" sz="2400" dirty="0">
              <a:solidFill>
                <a:srgbClr val="FF0000"/>
              </a:solidFill>
              <a:latin typeface="+mn-lt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Counting </a:t>
            </a:r>
            <a:r>
              <a:rPr lang="en-US" altLang="en-US" sz="2400" dirty="0">
                <a:latin typeface="+mn-lt"/>
                <a:sym typeface="Symbol" panose="05050102010706020507" pitchFamily="18" charset="2"/>
              </a:rPr>
              <a:t>the sheets of paper has no uncertainty</a:t>
            </a: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400" dirty="0">
                <a:latin typeface="+mn-lt"/>
                <a:sym typeface="Symbol" panose="05050102010706020507" pitchFamily="18" charset="2"/>
              </a:rPr>
              <a:t>The rebound height is measured on the fly.  I estimate the uncertainty to be about 0.2 cm</a:t>
            </a: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.</a:t>
            </a:r>
            <a:endParaRPr lang="en-US" altLang="en-US" sz="2400" dirty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Be sure to justify how you calculated the uncertainty in the dependent variable column:</a:t>
            </a: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The </a:t>
            </a:r>
            <a:r>
              <a:rPr lang="en-US" altLang="en-US" sz="2400" dirty="0">
                <a:latin typeface="+mn-lt"/>
                <a:sym typeface="Symbol" panose="05050102010706020507" pitchFamily="18" charset="2"/>
              </a:rPr>
              <a:t>uncertainty in the height was taken to </a:t>
            </a: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           be </a:t>
            </a:r>
            <a:r>
              <a:rPr lang="en-US" altLang="en-US" sz="2400" dirty="0">
                <a:latin typeface="+mn-lt"/>
                <a:sym typeface="Symbol" panose="05050102010706020507" pitchFamily="18" charset="2"/>
              </a:rPr>
              <a:t>half the largest range in the trial data, corresponding to the row for 2 sheets of paper: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-"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16" name="Rectangle 24"/>
          <p:cNvSpPr>
            <a:spLocks noChangeArrowheads="1"/>
          </p:cNvSpPr>
          <p:nvPr/>
        </p:nvSpPr>
        <p:spPr bwMode="auto">
          <a:xfrm>
            <a:off x="3200400" y="5657850"/>
            <a:ext cx="1752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53.4 - 49.6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2</a:t>
            </a:r>
            <a:endParaRPr lang="en-US" altLang="en-US" sz="2400" b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36217" name="Rectangle 25"/>
          <p:cNvSpPr>
            <a:spLocks noChangeArrowheads="1"/>
          </p:cNvSpPr>
          <p:nvPr/>
        </p:nvSpPr>
        <p:spPr bwMode="auto">
          <a:xfrm>
            <a:off x="4953000" y="5807075"/>
            <a:ext cx="7620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latin typeface="+mn-lt"/>
              </a:rPr>
              <a:t>= </a:t>
            </a:r>
            <a:r>
              <a:rPr lang="en-US" altLang="en-US" sz="2400" dirty="0" smtClean="0">
                <a:latin typeface="+mn-lt"/>
              </a:rPr>
              <a:t>  2</a:t>
            </a:r>
            <a:endParaRPr lang="en-US" altLang="en-US" sz="2400" b="1" i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6" name="Line 14"/>
          <p:cNvSpPr>
            <a:spLocks noChangeShapeType="1"/>
          </p:cNvSpPr>
          <p:nvPr/>
        </p:nvSpPr>
        <p:spPr bwMode="auto">
          <a:xfrm>
            <a:off x="3352800" y="6054725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2400"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29438" y="2652713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99275" y="5329238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2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Analysis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15150" y="3908425"/>
            <a:ext cx="1962150" cy="1404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52888" y="6443663"/>
            <a:ext cx="4819650" cy="323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275263" y="5053013"/>
            <a:ext cx="2732087" cy="1131887"/>
            <a:chOff x="5274866" y="5052646"/>
            <a:chExt cx="2731996" cy="1131769"/>
          </a:xfrm>
        </p:grpSpPr>
        <p:sp>
          <p:nvSpPr>
            <p:cNvPr id="4" name="Oval 3"/>
            <p:cNvSpPr/>
            <p:nvPr/>
          </p:nvSpPr>
          <p:spPr>
            <a:xfrm>
              <a:off x="5274866" y="5830440"/>
              <a:ext cx="354000" cy="353975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5628866" y="5052646"/>
              <a:ext cx="2377996" cy="933353"/>
            </a:xfrm>
            <a:custGeom>
              <a:avLst/>
              <a:gdLst>
                <a:gd name="connsiteX0" fmla="*/ 0 w 2426677"/>
                <a:gd name="connsiteY0" fmla="*/ 855785 h 855785"/>
                <a:gd name="connsiteX1" fmla="*/ 1008184 w 2426677"/>
                <a:gd name="connsiteY1" fmla="*/ 656492 h 855785"/>
                <a:gd name="connsiteX2" fmla="*/ 1617784 w 2426677"/>
                <a:gd name="connsiteY2" fmla="*/ 211016 h 855785"/>
                <a:gd name="connsiteX3" fmla="*/ 2286000 w 2426677"/>
                <a:gd name="connsiteY3" fmla="*/ 93785 h 855785"/>
                <a:gd name="connsiteX4" fmla="*/ 2426677 w 2426677"/>
                <a:gd name="connsiteY4" fmla="*/ 0 h 85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6677" h="855785">
                  <a:moveTo>
                    <a:pt x="0" y="855785"/>
                  </a:moveTo>
                  <a:cubicBezTo>
                    <a:pt x="369276" y="809869"/>
                    <a:pt x="738553" y="763954"/>
                    <a:pt x="1008184" y="656492"/>
                  </a:cubicBezTo>
                  <a:cubicBezTo>
                    <a:pt x="1277815" y="549030"/>
                    <a:pt x="1404815" y="304800"/>
                    <a:pt x="1617784" y="211016"/>
                  </a:cubicBezTo>
                  <a:cubicBezTo>
                    <a:pt x="1830753" y="117232"/>
                    <a:pt x="2151184" y="128954"/>
                    <a:pt x="2286000" y="93785"/>
                  </a:cubicBezTo>
                  <a:cubicBezTo>
                    <a:pt x="2420816" y="58616"/>
                    <a:pt x="2423746" y="29308"/>
                    <a:pt x="2426677" y="0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16" grpId="0"/>
      <p:bldP spid="136217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762000" y="1363663"/>
            <a:ext cx="7315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This graph shows the plot of average rebound height against the number of sheets of paper.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solidFill>
                  <a:srgbClr val="FFFF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FFFF00"/>
                </a:solidFill>
                <a:latin typeface="Candara"/>
              </a:rPr>
              <a:t>The </a:t>
            </a:r>
            <a:r>
              <a:rPr lang="en-US" altLang="en-US" sz="2400" dirty="0" smtClean="0">
                <a:solidFill>
                  <a:srgbClr val="FFFF00"/>
                </a:solidFill>
                <a:latin typeface="Candara"/>
              </a:rPr>
              <a:t>graph should                                                                                be a scatter plot                                                                                with disconnected                                                                        dots and a best fit.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FF0000"/>
                </a:solidFill>
                <a:latin typeface="Candara"/>
              </a:rPr>
              <a:t>The graph should                                                                               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have error bars on                                                                          each point.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solidFill>
                  <a:srgbClr val="0070C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0070C0"/>
                </a:solidFill>
                <a:latin typeface="Candara"/>
              </a:rPr>
              <a:t>The graph should                                                                                have </a:t>
            </a:r>
            <a:r>
              <a:rPr lang="en-US" altLang="en-US" sz="2400" dirty="0" smtClean="0">
                <a:solidFill>
                  <a:srgbClr val="0070C0"/>
                </a:solidFill>
                <a:latin typeface="Candara"/>
              </a:rPr>
              <a:t>an equation.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chemeClr val="accent3">
                    <a:lumMod val="50000"/>
                  </a:schemeClr>
                </a:solidFill>
                <a:latin typeface="Candara"/>
              </a:rPr>
              <a:t>The graph should                                                                                have </a:t>
            </a:r>
            <a:r>
              <a:rPr lang="en-US" altLang="en-US" sz="2400" dirty="0" smtClean="0">
                <a:solidFill>
                  <a:schemeClr val="accent3">
                    <a:lumMod val="50000"/>
                  </a:schemeClr>
                </a:solidFill>
                <a:latin typeface="Candara"/>
              </a:rPr>
              <a:t>labeled axes.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>
                <a:solidFill>
                  <a:srgbClr val="7030A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7030A0"/>
                </a:solidFill>
                <a:latin typeface="Candara"/>
              </a:rPr>
              <a:t>The graph should                                                                                have </a:t>
            </a:r>
            <a:r>
              <a:rPr lang="en-US" altLang="en-US" sz="2400" dirty="0" smtClean="0">
                <a:solidFill>
                  <a:srgbClr val="7030A0"/>
                </a:solidFill>
                <a:latin typeface="Candara"/>
              </a:rPr>
              <a:t>a title, and grid lines.</a:t>
            </a:r>
            <a:endParaRPr lang="en-US" altLang="en-US" sz="2400" b="1" dirty="0">
              <a:solidFill>
                <a:srgbClr val="7030A0"/>
              </a:solidFill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dirty="0" smtClean="0">
              <a:latin typeface="+mn-lt"/>
              <a:sym typeface="Symbol" panose="050501020107060205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79813" y="2112963"/>
            <a:ext cx="5233987" cy="393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29425" y="202247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3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Analysis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220613" y="2697299"/>
            <a:ext cx="3605762" cy="1307142"/>
          </a:xfrm>
          <a:prstGeom prst="line">
            <a:avLst/>
          </a:prstGeom>
          <a:ln w="76200">
            <a:solidFill>
              <a:srgbClr val="FFFF00">
                <a:alpha val="4902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565228" y="3941379"/>
            <a:ext cx="1434662" cy="252249"/>
          </a:xfrm>
          <a:prstGeom prst="rect">
            <a:avLst/>
          </a:prstGeom>
          <a:solidFill>
            <a:srgbClr val="31B6FD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53008" y="2622441"/>
            <a:ext cx="135212" cy="212780"/>
            <a:chOff x="7826374" y="945931"/>
            <a:chExt cx="250826" cy="417732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604950" y="2774841"/>
            <a:ext cx="135212" cy="212780"/>
            <a:chOff x="7826374" y="945931"/>
            <a:chExt cx="250826" cy="41773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025367" y="2911475"/>
            <a:ext cx="135212" cy="212780"/>
            <a:chOff x="7826374" y="945931"/>
            <a:chExt cx="250826" cy="41773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717628" y="5638800"/>
            <a:ext cx="1434662" cy="444282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6200000">
            <a:off x="3053091" y="3735002"/>
            <a:ext cx="1434662" cy="444282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565227" y="2119420"/>
            <a:ext cx="1348909" cy="369781"/>
          </a:xfrm>
          <a:prstGeom prst="rect">
            <a:avLst/>
          </a:prstGeom>
          <a:solidFill>
            <a:srgbClr val="7030A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204138" y="5423334"/>
            <a:ext cx="4403834" cy="215466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6200000">
            <a:off x="2537340" y="3810300"/>
            <a:ext cx="3124199" cy="201721"/>
          </a:xfrm>
          <a:prstGeom prst="rect">
            <a:avLst/>
          </a:prstGeom>
          <a:solidFill>
            <a:srgbClr val="00B050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5461555" y="2985045"/>
            <a:ext cx="135212" cy="212780"/>
            <a:chOff x="7826374" y="945931"/>
            <a:chExt cx="250826" cy="417732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5913507" y="3121679"/>
            <a:ext cx="135212" cy="212780"/>
            <a:chOff x="7826374" y="945931"/>
            <a:chExt cx="250826" cy="417732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6349685" y="3305611"/>
            <a:ext cx="135212" cy="212780"/>
            <a:chOff x="7826374" y="945931"/>
            <a:chExt cx="250826" cy="417732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770106" y="3584139"/>
            <a:ext cx="135212" cy="212780"/>
            <a:chOff x="7826374" y="945931"/>
            <a:chExt cx="250826" cy="417732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7222054" y="3689241"/>
            <a:ext cx="135212" cy="212780"/>
            <a:chOff x="7826374" y="945931"/>
            <a:chExt cx="250826" cy="417732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7658242" y="3873173"/>
            <a:ext cx="135212" cy="212780"/>
            <a:chOff x="7826374" y="945931"/>
            <a:chExt cx="250826" cy="417732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7826375" y="945931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826374" y="1358408"/>
              <a:ext cx="250825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7951787" y="945931"/>
              <a:ext cx="0" cy="41773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8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IE-Fir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8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IE-Fly7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8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BandCamp-MayorOfGeekT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38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762000" y="1239838"/>
            <a:ext cx="7315200" cy="561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This graph shows the minimum and maximum slopes.</a:t>
            </a:r>
            <a:endParaRPr lang="en-US" alt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dirty="0" smtClean="0">
                <a:latin typeface="+mn-lt"/>
              </a:rPr>
              <a:t>This is how I                                                                                      calculated the                                                                                                slope uncertainty: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dirty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defRPr/>
            </a:pPr>
            <a:r>
              <a:rPr lang="en-US" altLang="en-US" sz="2400" dirty="0" smtClean="0">
                <a:latin typeface="+mn-lt"/>
              </a:rPr>
              <a:t>From the previous                                                                                 graph, </a:t>
            </a:r>
            <a:r>
              <a:rPr lang="en-US" altLang="en-US" sz="2400" i="1" dirty="0" smtClean="0">
                <a:latin typeface="+mn-lt"/>
              </a:rPr>
              <a:t>m</a:t>
            </a:r>
            <a:r>
              <a:rPr lang="en-US" altLang="en-US" sz="2400" dirty="0" smtClean="0">
                <a:latin typeface="+mn-lt"/>
              </a:rPr>
              <a:t> = -1.6.                                                                                   Thus </a:t>
            </a:r>
            <a:r>
              <a:rPr lang="en-US" altLang="en-US" sz="2400" i="1" dirty="0">
                <a:solidFill>
                  <a:prstClr val="black"/>
                </a:solidFill>
                <a:latin typeface="Candara"/>
                <a:sym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prstClr val="black"/>
                </a:solidFill>
                <a:latin typeface="Candara"/>
                <a:sym typeface="Symbol" panose="05050102010706020507" pitchFamily="18" charset="2"/>
              </a:rPr>
              <a:t> = -1.6  </a:t>
            </a:r>
            <a:r>
              <a:rPr lang="en-US" altLang="en-US" sz="2400" dirty="0" smtClean="0">
                <a:solidFill>
                  <a:prstClr val="black"/>
                </a:solidFill>
                <a:latin typeface="Candara"/>
                <a:sym typeface="Symbol" panose="05050102010706020507" pitchFamily="18" charset="2"/>
              </a:rPr>
              <a:t>0.3</a:t>
            </a:r>
            <a:r>
              <a:rPr lang="en-US" altLang="en-US" sz="2400" b="1" dirty="0" smtClean="0">
                <a:solidFill>
                  <a:prstClr val="black"/>
                </a:solidFill>
                <a:latin typeface="Candara"/>
                <a:sym typeface="Symbol" panose="05050102010706020507" pitchFamily="18" charset="2"/>
              </a:rPr>
              <a:t>.</a:t>
            </a:r>
            <a:endParaRPr lang="en-US" altLang="en-US" sz="24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FF0000"/>
                </a:solidFill>
                <a:latin typeface="Candara"/>
              </a:rPr>
              <a:t>A clear English statement of the slope and its units with its interpretation must be present.</a:t>
            </a:r>
            <a:endParaRPr lang="en-US" altLang="en-US" sz="2400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The slope of the graph is </a:t>
            </a: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-1.6 0.3 cm</a:t>
            </a:r>
            <a:r>
              <a:rPr lang="en-US" altLang="en-US" sz="2400" baseline="-25000" dirty="0" smtClean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sheet</a:t>
            </a:r>
            <a:r>
              <a:rPr lang="en-US" altLang="en-US" sz="2400" baseline="30000" dirty="0" smtClean="0">
                <a:latin typeface="+mn-lt"/>
                <a:sym typeface="Symbol" panose="05050102010706020507" pitchFamily="18" charset="2"/>
              </a:rPr>
              <a:t> -1</a:t>
            </a:r>
            <a:r>
              <a:rPr lang="en-US" altLang="en-US" sz="2400" dirty="0" smtClean="0">
                <a:latin typeface="+mn-lt"/>
                <a:sym typeface="Symbol" panose="05050102010706020507" pitchFamily="18" charset="2"/>
              </a:rPr>
              <a:t>, which translates to “the ball loses 1.6 cm of rebound height for each sheet of paper added.”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6550" y="1619250"/>
            <a:ext cx="4440238" cy="3506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77913" y="2584450"/>
            <a:ext cx="2095500" cy="647700"/>
            <a:chOff x="1152" y="2304"/>
            <a:chExt cx="1320" cy="408"/>
          </a:xfrm>
        </p:grpSpPr>
        <p:sp>
          <p:nvSpPr>
            <p:cNvPr id="29709" name="Rectangle 7"/>
            <p:cNvSpPr>
              <a:spLocks noChangeArrowheads="1"/>
            </p:cNvSpPr>
            <p:nvPr/>
          </p:nvSpPr>
          <p:spPr bwMode="auto">
            <a:xfrm>
              <a:off x="1152" y="2400"/>
              <a:ext cx="576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000" dirty="0" smtClean="0">
                  <a:latin typeface="+mn-lt"/>
                  <a:sym typeface="Symbol" panose="05050102010706020507" pitchFamily="18" charset="2"/>
                </a:rPr>
                <a:t></a:t>
              </a:r>
              <a:r>
                <a:rPr lang="en-US" altLang="en-US" sz="2000" i="1" dirty="0" smtClean="0">
                  <a:latin typeface="+mn-lt"/>
                  <a:sym typeface="Symbol" panose="05050102010706020507" pitchFamily="18" charset="2"/>
                </a:rPr>
                <a:t>m</a:t>
              </a:r>
              <a:r>
                <a:rPr lang="en-US" altLang="en-US" sz="2000" dirty="0" smtClean="0">
                  <a:latin typeface="+mn-lt"/>
                  <a:sym typeface="Symbol" panose="05050102010706020507" pitchFamily="18" charset="2"/>
                </a:rPr>
                <a:t> = </a:t>
              </a:r>
              <a:endParaRPr lang="en-US" altLang="en-US" sz="2000" b="1" dirty="0" smtClean="0">
                <a:latin typeface="+mn-lt"/>
                <a:sym typeface="Symbol" panose="05050102010706020507" pitchFamily="18" charset="2"/>
              </a:endParaRPr>
            </a:p>
          </p:txBody>
        </p:sp>
        <p:sp>
          <p:nvSpPr>
            <p:cNvPr id="29710" name="Rectangle 8"/>
            <p:cNvSpPr>
              <a:spLocks noChangeArrowheads="1"/>
            </p:cNvSpPr>
            <p:nvPr/>
          </p:nvSpPr>
          <p:spPr bwMode="auto">
            <a:xfrm>
              <a:off x="1560" y="2304"/>
              <a:ext cx="91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000" i="1" dirty="0" err="1" smtClean="0">
                  <a:latin typeface="+mn-lt"/>
                  <a:sym typeface="Symbol" panose="05050102010706020507" pitchFamily="18" charset="2"/>
                </a:rPr>
                <a:t>m</a:t>
              </a:r>
              <a:r>
                <a:rPr lang="en-US" altLang="en-US" sz="2000" i="1" baseline="-25000" dirty="0" err="1" smtClean="0">
                  <a:latin typeface="+mn-lt"/>
                  <a:sym typeface="Symbol" panose="05050102010706020507" pitchFamily="18" charset="2"/>
                </a:rPr>
                <a:t>max</a:t>
              </a:r>
              <a:r>
                <a:rPr lang="en-US" altLang="en-US" sz="2000" i="1" dirty="0" smtClean="0">
                  <a:latin typeface="+mn-lt"/>
                  <a:sym typeface="Symbol" panose="05050102010706020507" pitchFamily="18" charset="2"/>
                </a:rPr>
                <a:t> </a:t>
              </a:r>
              <a:r>
                <a:rPr lang="en-US" altLang="en-US" sz="2000" dirty="0" smtClean="0">
                  <a:latin typeface="+mn-lt"/>
                  <a:sym typeface="Symbol" panose="05050102010706020507" pitchFamily="18" charset="2"/>
                </a:rPr>
                <a:t>–</a:t>
              </a:r>
              <a:r>
                <a:rPr lang="en-US" altLang="en-US" sz="2000" i="1" dirty="0" smtClean="0">
                  <a:latin typeface="+mn-lt"/>
                  <a:sym typeface="Symbol" panose="05050102010706020507" pitchFamily="18" charset="2"/>
                </a:rPr>
                <a:t>  </a:t>
              </a:r>
              <a:r>
                <a:rPr lang="en-US" altLang="en-US" sz="2000" i="1" dirty="0" err="1" smtClean="0">
                  <a:latin typeface="+mn-lt"/>
                  <a:sym typeface="Symbol" panose="05050102010706020507" pitchFamily="18" charset="2"/>
                </a:rPr>
                <a:t>m</a:t>
              </a:r>
              <a:r>
                <a:rPr lang="en-US" altLang="en-US" sz="2000" i="1" baseline="-25000" dirty="0" err="1" smtClean="0">
                  <a:latin typeface="+mn-lt"/>
                  <a:sym typeface="Symbol" panose="05050102010706020507" pitchFamily="18" charset="2"/>
                </a:rPr>
                <a:t>min</a:t>
              </a:r>
              <a:endParaRPr lang="en-US" altLang="en-US" sz="2000" b="1" i="1" dirty="0" smtClean="0">
                <a:latin typeface="+mn-lt"/>
                <a:sym typeface="Symbol" panose="05050102010706020507" pitchFamily="18" charset="2"/>
              </a:endParaRPr>
            </a:p>
          </p:txBody>
        </p:sp>
        <p:sp>
          <p:nvSpPr>
            <p:cNvPr id="29711" name="Rectangle 9"/>
            <p:cNvSpPr>
              <a:spLocks noChangeArrowheads="1"/>
            </p:cNvSpPr>
            <p:nvPr/>
          </p:nvSpPr>
          <p:spPr bwMode="auto">
            <a:xfrm>
              <a:off x="1896" y="2472"/>
              <a:ext cx="24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en-US" sz="2000" dirty="0" smtClean="0">
                  <a:latin typeface="+mn-lt"/>
                  <a:sym typeface="Symbol" panose="05050102010706020507" pitchFamily="18" charset="2"/>
                </a:rPr>
                <a:t>2 </a:t>
              </a:r>
              <a:endParaRPr lang="en-US" altLang="en-US" sz="2000" b="1" dirty="0" smtClean="0">
                <a:latin typeface="+mn-lt"/>
                <a:sym typeface="Symbol" panose="05050102010706020507" pitchFamily="18" charset="2"/>
              </a:endParaRPr>
            </a:p>
          </p:txBody>
        </p:sp>
        <p:sp>
          <p:nvSpPr>
            <p:cNvPr id="29712" name="Line 10"/>
            <p:cNvSpPr>
              <a:spLocks noChangeShapeType="1"/>
            </p:cNvSpPr>
            <p:nvPr/>
          </p:nvSpPr>
          <p:spPr bwMode="auto">
            <a:xfrm>
              <a:off x="1596" y="2514"/>
              <a:ext cx="83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</p:grpSp>
      <p:sp>
        <p:nvSpPr>
          <p:cNvPr id="140308" name="Rectangle 20"/>
          <p:cNvSpPr>
            <a:spLocks noChangeArrowheads="1"/>
          </p:cNvSpPr>
          <p:nvPr/>
        </p:nvSpPr>
        <p:spPr bwMode="auto">
          <a:xfrm>
            <a:off x="1104900" y="3740150"/>
            <a:ext cx="22193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000" dirty="0" smtClean="0">
                <a:latin typeface="+mn-lt"/>
                <a:sym typeface="Symbol" panose="05050102010706020507" pitchFamily="18" charset="2"/>
              </a:rPr>
              <a:t></a:t>
            </a:r>
            <a:r>
              <a:rPr lang="en-US" altLang="en-US" sz="2000" i="1" dirty="0" smtClean="0">
                <a:latin typeface="+mn-lt"/>
                <a:sym typeface="Symbol" panose="05050102010706020507" pitchFamily="18" charset="2"/>
              </a:rPr>
              <a:t>m</a:t>
            </a:r>
            <a:r>
              <a:rPr lang="en-US" altLang="en-US" sz="2000" dirty="0" smtClean="0">
                <a:latin typeface="+mn-lt"/>
                <a:sym typeface="Symbol" panose="05050102010706020507" pitchFamily="18" charset="2"/>
              </a:rPr>
              <a:t> = 0.3</a:t>
            </a:r>
            <a:endParaRPr lang="en-US" altLang="en-US" sz="2000" b="1" dirty="0" smtClean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-5400000">
            <a:off x="-385762" y="3252788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3</a:t>
            </a:r>
          </a:p>
        </p:txBody>
      </p:sp>
      <p:grpSp>
        <p:nvGrpSpPr>
          <p:cNvPr id="31751" name="Group 4"/>
          <p:cNvGrpSpPr>
            <a:grpSpLocks/>
          </p:cNvGrpSpPr>
          <p:nvPr/>
        </p:nvGrpSpPr>
        <p:grpSpPr bwMode="auto">
          <a:xfrm>
            <a:off x="1092200" y="3097213"/>
            <a:ext cx="2524125" cy="571500"/>
            <a:chOff x="992188" y="3879850"/>
            <a:chExt cx="2524125" cy="571500"/>
          </a:xfrm>
        </p:grpSpPr>
        <p:grpSp>
          <p:nvGrpSpPr>
            <p:cNvPr id="31754" name="Group 18"/>
            <p:cNvGrpSpPr>
              <a:grpSpLocks/>
            </p:cNvGrpSpPr>
            <p:nvPr/>
          </p:nvGrpSpPr>
          <p:grpSpPr bwMode="auto">
            <a:xfrm>
              <a:off x="992188" y="3879850"/>
              <a:ext cx="2524125" cy="571500"/>
              <a:chOff x="1386" y="2928"/>
              <a:chExt cx="1590" cy="360"/>
            </a:xfrm>
          </p:grpSpPr>
          <p:sp>
            <p:nvSpPr>
              <p:cNvPr id="29707" name="Rectangle 14"/>
              <p:cNvSpPr>
                <a:spLocks noChangeArrowheads="1"/>
              </p:cNvSpPr>
              <p:nvPr/>
            </p:nvSpPr>
            <p:spPr bwMode="auto">
              <a:xfrm>
                <a:off x="1386" y="3030"/>
                <a:ext cx="57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en-US" altLang="en-US" sz="2000" dirty="0" smtClean="0">
                    <a:latin typeface="+mn-lt"/>
                    <a:sym typeface="Symbol" panose="05050102010706020507" pitchFamily="18" charset="2"/>
                  </a:rPr>
                  <a:t></a:t>
                </a:r>
                <a:r>
                  <a:rPr lang="en-US" altLang="en-US" sz="2000" i="1" dirty="0" smtClean="0">
                    <a:latin typeface="+mn-lt"/>
                    <a:sym typeface="Symbol" panose="05050102010706020507" pitchFamily="18" charset="2"/>
                  </a:rPr>
                  <a:t>m</a:t>
                </a:r>
                <a:r>
                  <a:rPr lang="en-US" altLang="en-US" sz="2000" dirty="0" smtClean="0">
                    <a:latin typeface="+mn-lt"/>
                    <a:sym typeface="Symbol" panose="05050102010706020507" pitchFamily="18" charset="2"/>
                  </a:rPr>
                  <a:t> = </a:t>
                </a:r>
                <a:endParaRPr lang="en-US" altLang="en-US" sz="2000" b="1" dirty="0" smtClean="0">
                  <a:latin typeface="+mn-lt"/>
                  <a:sym typeface="Symbol" panose="05050102010706020507" pitchFamily="18" charset="2"/>
                </a:endParaRPr>
              </a:p>
            </p:txBody>
          </p:sp>
          <p:sp>
            <p:nvSpPr>
              <p:cNvPr id="29708" name="Rectangle 15"/>
              <p:cNvSpPr>
                <a:spLocks noChangeArrowheads="1"/>
              </p:cNvSpPr>
              <p:nvPr/>
            </p:nvSpPr>
            <p:spPr bwMode="auto">
              <a:xfrm>
                <a:off x="1536" y="2928"/>
                <a:ext cx="1440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en-US" altLang="en-US" sz="2000" baseline="30000" dirty="0" smtClean="0">
                    <a:latin typeface="+mn-lt"/>
                    <a:sym typeface="Symbol" panose="05050102010706020507" pitchFamily="18" charset="2"/>
                  </a:rPr>
                  <a:t>-</a:t>
                </a:r>
                <a:r>
                  <a:rPr lang="en-US" altLang="en-US" sz="2000" dirty="0" smtClean="0">
                    <a:latin typeface="+mn-lt"/>
                    <a:sym typeface="Symbol" panose="05050102010706020507" pitchFamily="18" charset="2"/>
                  </a:rPr>
                  <a:t>1.375 </a:t>
                </a:r>
                <a:r>
                  <a:rPr lang="en-US" altLang="en-US" sz="2000" dirty="0" smtClean="0">
                    <a:solidFill>
                      <a:prstClr val="black"/>
                    </a:solidFill>
                    <a:latin typeface="Candara"/>
                    <a:sym typeface="Symbol" panose="05050102010706020507" pitchFamily="18" charset="2"/>
                  </a:rPr>
                  <a:t>–</a:t>
                </a:r>
                <a:r>
                  <a:rPr lang="en-US" altLang="en-US" sz="2000" dirty="0" smtClean="0">
                    <a:latin typeface="+mn-lt"/>
                    <a:sym typeface="Symbol" panose="05050102010706020507" pitchFamily="18" charset="2"/>
                  </a:rPr>
                  <a:t> </a:t>
                </a:r>
                <a:r>
                  <a:rPr lang="en-US" altLang="en-US" sz="2000" baseline="30000" dirty="0" smtClean="0">
                    <a:latin typeface="+mn-lt"/>
                    <a:sym typeface="Symbol" panose="05050102010706020507" pitchFamily="18" charset="2"/>
                  </a:rPr>
                  <a:t>-</a:t>
                </a:r>
                <a:r>
                  <a:rPr lang="en-US" altLang="en-US" sz="2000" dirty="0" smtClean="0">
                    <a:latin typeface="+mn-lt"/>
                    <a:sym typeface="Symbol" panose="05050102010706020507" pitchFamily="18" charset="2"/>
                  </a:rPr>
                  <a:t>1.875</a:t>
                </a:r>
              </a:p>
              <a:p>
                <a:pPr algn="ctr" eaLnBrk="1" hangingPunct="1">
                  <a:lnSpc>
                    <a:spcPct val="90000"/>
                  </a:lnSpc>
                  <a:spcBef>
                    <a:spcPct val="20000"/>
                  </a:spcBef>
                  <a:defRPr/>
                </a:pPr>
                <a:r>
                  <a:rPr lang="en-US" altLang="en-US" sz="2000" dirty="0" smtClean="0">
                    <a:latin typeface="+mn-lt"/>
                    <a:sym typeface="Symbol" panose="05050102010706020507" pitchFamily="18" charset="2"/>
                  </a:rPr>
                  <a:t>2</a:t>
                </a:r>
                <a:endParaRPr lang="en-US" altLang="en-US" sz="2000" b="1" dirty="0" smtClean="0">
                  <a:latin typeface="+mn-lt"/>
                  <a:sym typeface="Symbol" panose="05050102010706020507" pitchFamily="18" charset="2"/>
                </a:endParaRPr>
              </a:p>
            </p:txBody>
          </p:sp>
        </p:grpSp>
        <p:sp>
          <p:nvSpPr>
            <p:cNvPr id="20" name="Line 10"/>
            <p:cNvSpPr>
              <a:spLocks noChangeShapeType="1"/>
            </p:cNvSpPr>
            <p:nvPr/>
          </p:nvSpPr>
          <p:spPr bwMode="auto">
            <a:xfrm>
              <a:off x="1693863" y="4221162"/>
              <a:ext cx="14017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n-US" sz="2000">
                <a:latin typeface="+mn-lt"/>
              </a:endParaRPr>
            </a:p>
          </p:txBody>
        </p:sp>
      </p:grpSp>
      <p:sp>
        <p:nvSpPr>
          <p:cNvPr id="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Analysis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64300" y="178117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3</a:t>
            </a: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0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8" grpId="0"/>
      <p:bldP spid="19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Evaluation</a:t>
            </a:r>
            <a:r>
              <a:rPr lang="en-US" altLang="en-US" b="1" smtClean="0"/>
              <a:t> [ 6 Marks ]</a:t>
            </a:r>
            <a:endParaRPr lang="en-US" altLang="en-US" smtClean="0"/>
          </a:p>
        </p:txBody>
      </p:sp>
      <p:sp>
        <p:nvSpPr>
          <p:cNvPr id="212996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533400" y="1295400"/>
            <a:ext cx="8229600" cy="2438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 smtClean="0"/>
              <a:t>Aspect 1 	[2]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 valid relationship (linear, proportional, inverse, none) is discussed and justified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Physical meaning of intercept(s)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Systematic error (if any)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533400" y="3505200"/>
            <a:ext cx="8229600" cy="1676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/>
              <a:t>Aspect 2 </a:t>
            </a:r>
            <a:r>
              <a:rPr lang="en-US" altLang="en-US" sz="3200" b="1" dirty="0" smtClean="0"/>
              <a:t>	[</a:t>
            </a:r>
            <a:r>
              <a:rPr lang="en-US" altLang="en-US" sz="3200" b="1" dirty="0"/>
              <a:t>2]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Discuss at least 2 weaknesses based on uncertainties and errors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533400" y="4800600"/>
            <a:ext cx="5638800" cy="1447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/>
              <a:t>Aspect </a:t>
            </a:r>
            <a:r>
              <a:rPr lang="en-US" altLang="en-US" sz="3200" b="1" dirty="0" smtClean="0"/>
              <a:t>3 	[</a:t>
            </a:r>
            <a:r>
              <a:rPr lang="en-US" altLang="en-US" sz="3200" b="1" dirty="0"/>
              <a:t>2]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For each weakness discuss a realistic way to </a:t>
            </a:r>
            <a:r>
              <a:rPr lang="en-US" altLang="en-US" dirty="0" smtClean="0"/>
              <a:t>reduce</a:t>
            </a:r>
            <a:endParaRPr lang="en-US" altLang="en-US" dirty="0"/>
          </a:p>
        </p:txBody>
      </p:sp>
      <p:pic>
        <p:nvPicPr>
          <p:cNvPr id="9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903788"/>
            <a:ext cx="26479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2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685800" y="1363663"/>
            <a:ext cx="8194675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u="sng" dirty="0" smtClean="0">
                <a:latin typeface="+mn-lt"/>
              </a:rPr>
              <a:t>Conclusion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</a:rPr>
              <a:t>The best line fit barely fits within the error bars - perhaps because the rebound height was so difficult to gauge.  Perhaps data for 6 sheets and 8 sheets should have been retaken.  These data points are just on the extremes of the error bars.  I think we may conclude that for every sheet of paper added, the ball will lose 1.6 cm of rebound.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>
                <a:solidFill>
                  <a:srgbClr val="FF0000"/>
                </a:solidFill>
                <a:latin typeface="Candara"/>
              </a:rPr>
              <a:t>A valid relationship (linear, proportional,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                                      inverse</a:t>
            </a:r>
            <a:r>
              <a:rPr lang="en-US" altLang="en-US" sz="2400" dirty="0">
                <a:solidFill>
                  <a:srgbClr val="FF0000"/>
                </a:solidFill>
                <a:latin typeface="Candara"/>
              </a:rPr>
              <a:t>, none) is discussed and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justified.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None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ndara"/>
              </a:rPr>
              <a:t>The </a:t>
            </a:r>
            <a:r>
              <a:rPr lang="en-US" altLang="en-US" sz="2400" dirty="0" smtClean="0">
                <a:solidFill>
                  <a:prstClr val="black"/>
                </a:solidFill>
                <a:latin typeface="Candara"/>
              </a:rPr>
              <a:t>y-intercept of my graph represents the height the ball would bounce if there were no paper between it and the floor, and is 56 cm. If the x-intercept were shown, it would represent the number of sheets of paper needed to prevent the ball from bouncing at all.</a:t>
            </a:r>
          </a:p>
          <a:p>
            <a:pPr eaLnBrk="1" fontAlgn="auto" hangingPunct="1">
              <a:spcBef>
                <a:spcPts val="400"/>
              </a:spcBef>
              <a:spcAft>
                <a:spcPts val="0"/>
              </a:spcAft>
              <a:buClr>
                <a:srgbClr val="31B6FD"/>
              </a:buClr>
              <a:buSzPct val="100000"/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The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physical meaning of the intercepts are discussed.</a:t>
            </a:r>
            <a:endParaRPr lang="en-US" altLang="en-US" sz="2400" dirty="0">
              <a:solidFill>
                <a:srgbClr val="FF0000"/>
              </a:solidFill>
              <a:latin typeface="Candara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72288" y="3689350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Evaluation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72288" y="5938838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1</a:t>
            </a: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2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762000" y="1479550"/>
            <a:ext cx="753745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u="sng" dirty="0" smtClean="0">
                <a:latin typeface="+mn-lt"/>
              </a:rPr>
              <a:t>Evaluation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</a:rPr>
              <a:t>Observing that the trend line only just fits within the error bars we might ask if our data really is a linear fit.  The three main problems with the lab were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•</a:t>
            </a:r>
            <a:r>
              <a:rPr lang="en-US" altLang="en-US" sz="2400" dirty="0" smtClean="0">
                <a:latin typeface="+mn-lt"/>
              </a:rPr>
              <a:t>accurately recording the rebound height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•</a:t>
            </a:r>
            <a:r>
              <a:rPr lang="en-US" altLang="en-US" sz="2400" dirty="0" smtClean="0">
                <a:latin typeface="+mn-lt"/>
              </a:rPr>
              <a:t>ensuring that the ball falls and rebounds since a non-vertical rebound would lead to less height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  <a:cs typeface="Courier New" panose="02070309020205020404" pitchFamily="49" charset="0"/>
              </a:rPr>
              <a:t>•</a:t>
            </a:r>
            <a:r>
              <a:rPr lang="en-US" altLang="en-US" sz="2400" dirty="0" smtClean="0">
                <a:latin typeface="+mn-lt"/>
              </a:rPr>
              <a:t>ensuring successive sheets of paper do not trap air as this would “pad” the floor more than the paper and lower the rebound height from what it should be.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Be sure that your weaknesses/problems are explained in terms of how they would affect your data’s uncertainties/errors.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Do NOT list any weaknesses/problems for which you cannot suggest a reasonable “fix.”</a:t>
            </a:r>
            <a:endParaRPr lang="en-US" altLang="en-US" sz="2400" dirty="0">
              <a:solidFill>
                <a:srgbClr val="FF0000"/>
              </a:solidFill>
              <a:latin typeface="Candara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48475" y="1363663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2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Evaluation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2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23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2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23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23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23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23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762000" y="1447800"/>
            <a:ext cx="7315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en-US" sz="2400" u="sng" dirty="0" smtClean="0">
                <a:latin typeface="+mn-lt"/>
              </a:rPr>
              <a:t>Suggested improvements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</a:rPr>
              <a:t>The first two points can be addressed by taking many more trials for each number of sheets of paper, or by recording each drop with a video camera.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en-US" sz="2400" dirty="0" smtClean="0">
                <a:latin typeface="+mn-lt"/>
              </a:rPr>
              <a:t>The third point can be addressed by ironing the paper stack before each drop.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Be certain your suggestions are realistic.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Make sure your suggestions “fix” ALL of the listed weaknesses/problems in Aspect 2.</a:t>
            </a:r>
            <a:endParaRPr lang="en-US" altLang="en-US" sz="2400" dirty="0">
              <a:solidFill>
                <a:srgbClr val="FF0000"/>
              </a:solidFill>
              <a:latin typeface="Candara"/>
            </a:endParaRPr>
          </a:p>
          <a:p>
            <a:pPr eaLnBrk="1" hangingPunct="1">
              <a:lnSpc>
                <a:spcPct val="90000"/>
              </a:lnSpc>
              <a:spcBef>
                <a:spcPts val="1800"/>
              </a:spcBef>
              <a:buFontTx/>
              <a:buNone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872288" y="1265238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3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Evaluation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4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4000" b="1" u="sng" dirty="0" smtClean="0"/>
              <a:t>Total of 24 Marks – 20% of IB score</a:t>
            </a:r>
            <a:endParaRPr lang="en-US" altLang="en-US" sz="4000" dirty="0" smtClean="0"/>
          </a:p>
        </p:txBody>
      </p:sp>
      <p:sp>
        <p:nvSpPr>
          <p:cNvPr id="206853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" y="1066800"/>
            <a:ext cx="8153400" cy="5715000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sz="3200" b="1" dirty="0" smtClean="0"/>
              <a:t>IB moderators will look at these five </a:t>
            </a:r>
            <a:r>
              <a:rPr lang="en-US" altLang="en-US" sz="3200" b="1" dirty="0"/>
              <a:t>main </a:t>
            </a:r>
            <a:r>
              <a:rPr lang="en-US" altLang="en-US" sz="3200" b="1" dirty="0" smtClean="0"/>
              <a:t>criteria…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u="sng" dirty="0" smtClean="0"/>
              <a:t>Personal engagement</a:t>
            </a:r>
            <a:r>
              <a:rPr lang="en-US" altLang="en-US" dirty="0" smtClean="0"/>
              <a:t> – 2 Marks (1 Aspect)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Independent and creative thinking, personal ownership and initiative are demonstrated in the investigation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u="sng" dirty="0" smtClean="0"/>
              <a:t>Exploration</a:t>
            </a:r>
            <a:r>
              <a:rPr lang="en-US" altLang="en-US" dirty="0" smtClean="0"/>
              <a:t> – 6 Marks (3 Aspects)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Focused, researched, well-designed and outlined investigation is presented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u="sng" dirty="0" smtClean="0"/>
              <a:t>Analysis</a:t>
            </a:r>
            <a:r>
              <a:rPr lang="en-US" altLang="en-US" dirty="0" smtClean="0"/>
              <a:t> – 6 Marks (3 Aspects)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Sufficient and relevant raw and correctly-processed data are gathered and displayed - including uncertainties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u="sng" dirty="0" smtClean="0"/>
              <a:t>Evaluation</a:t>
            </a:r>
            <a:r>
              <a:rPr lang="en-US" altLang="en-US" dirty="0" smtClean="0"/>
              <a:t> – 6 Marks (3 Aspects) 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 valid conclusion is described and justified, weaknesses and suggested improvements to investigation are discussed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u="sng" dirty="0" smtClean="0"/>
              <a:t>Communication</a:t>
            </a:r>
            <a:r>
              <a:rPr lang="en-US" altLang="en-US" dirty="0" smtClean="0"/>
              <a:t> – 4 Marks (2 Aspects)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overall presentation is clear, relevant, and concise</a:t>
            </a:r>
          </a:p>
        </p:txBody>
      </p:sp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8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8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8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Communication</a:t>
            </a:r>
            <a:r>
              <a:rPr lang="en-US" altLang="en-US" b="1" smtClean="0"/>
              <a:t> [4 Marks]</a:t>
            </a:r>
            <a:endParaRPr lang="en-US" altLang="en-US" smtClean="0"/>
          </a:p>
        </p:txBody>
      </p:sp>
      <p:sp>
        <p:nvSpPr>
          <p:cNvPr id="212996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533400" y="1066800"/>
            <a:ext cx="7924800" cy="2438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 smtClean="0"/>
              <a:t>Aspect 1</a:t>
            </a:r>
            <a:r>
              <a:rPr lang="en-US" altLang="en-US" sz="3200" b="1" dirty="0"/>
              <a:t> 	[2]</a:t>
            </a:r>
            <a:endParaRPr lang="en-US" altLang="en-US" sz="3200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Presentation is clear and well-structured throughout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The necessary information on focus, process, and outcomes are present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476250" y="3733800"/>
            <a:ext cx="5314950" cy="2438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 smtClean="0"/>
              <a:t>Aspect 2 </a:t>
            </a:r>
            <a:r>
              <a:rPr lang="en-US" altLang="en-US" sz="3200" b="1" dirty="0"/>
              <a:t>	[2]</a:t>
            </a:r>
            <a:endParaRPr lang="en-US" altLang="en-US" sz="3200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The report is relevant and concise, facilitating a ready understanding of the focus, process, and outcomes</a:t>
            </a:r>
          </a:p>
        </p:txBody>
      </p:sp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903788"/>
            <a:ext cx="26479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2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2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2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Personal Engagement</a:t>
            </a:r>
            <a:r>
              <a:rPr lang="en-US" altLang="en-US" b="1" smtClean="0"/>
              <a:t>  [ 2 Marks ]</a:t>
            </a:r>
            <a:endParaRPr lang="en-US" altLang="en-US" smtClean="0"/>
          </a:p>
        </p:txBody>
      </p:sp>
      <p:sp>
        <p:nvSpPr>
          <p:cNvPr id="206853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153400" cy="2514600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en-US" altLang="en-US" sz="3200" b="1" smtClean="0"/>
              <a:t>Aspect 1 	[2]</a:t>
            </a:r>
          </a:p>
          <a:p>
            <a:pPr lvl="1" eaLnBrk="1" hangingPunct="1"/>
            <a:r>
              <a:rPr lang="en-US" altLang="en-US" smtClean="0"/>
              <a:t>Independent thinking</a:t>
            </a:r>
          </a:p>
          <a:p>
            <a:pPr lvl="1" eaLnBrk="1" hangingPunct="1"/>
            <a:r>
              <a:rPr lang="en-US" altLang="en-US" smtClean="0"/>
              <a:t>Creativity </a:t>
            </a:r>
          </a:p>
          <a:p>
            <a:pPr lvl="1" eaLnBrk="1" hangingPunct="1"/>
            <a:r>
              <a:rPr lang="en-US" altLang="en-US" smtClean="0"/>
              <a:t>Personal significance</a:t>
            </a:r>
          </a:p>
          <a:p>
            <a:pPr lvl="1" eaLnBrk="1" hangingPunct="1"/>
            <a:r>
              <a:rPr lang="en-US" altLang="en-US" smtClean="0"/>
              <a:t>Ownership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4903788"/>
            <a:ext cx="26479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pla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Exploration</a:t>
            </a:r>
            <a:r>
              <a:rPr lang="en-US" altLang="en-US" b="1" smtClean="0"/>
              <a:t> [ 6 Marks ]</a:t>
            </a:r>
            <a:endParaRPr lang="en-US" altLang="en-US" smtClean="0"/>
          </a:p>
        </p:txBody>
      </p:sp>
      <p:sp>
        <p:nvSpPr>
          <p:cNvPr id="206853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" y="1066800"/>
            <a:ext cx="4572000" cy="35052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/>
              <a:t>Aspect 1 </a:t>
            </a:r>
            <a:r>
              <a:rPr lang="en-US" altLang="en-US" sz="3200" b="1" dirty="0" smtClean="0"/>
              <a:t>	[</a:t>
            </a:r>
            <a:r>
              <a:rPr lang="en-US" altLang="en-US" sz="3200" b="1" dirty="0"/>
              <a:t>2]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Focus the </a:t>
            </a:r>
            <a:r>
              <a:rPr lang="en-US" altLang="en-US" dirty="0" smtClean="0"/>
              <a:t>problem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Relevant background</a:t>
            </a:r>
            <a:endParaRPr lang="en-US" altLang="en-US" dirty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List the variables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Dependent 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Independent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Significant Controls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sp>
        <p:nvSpPr>
          <p:cNvPr id="206854" name="Rectangle 6"/>
          <p:cNvSpPr>
            <a:spLocks noGrp="1" noChangeArrowheads="1"/>
          </p:cNvSpPr>
          <p:nvPr>
            <p:ph sz="quarter" idx="14"/>
          </p:nvPr>
        </p:nvSpPr>
        <p:spPr>
          <a:xfrm>
            <a:off x="4648200" y="1031875"/>
            <a:ext cx="4038600" cy="38449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/>
              <a:t>Aspect 2 </a:t>
            </a:r>
            <a:r>
              <a:rPr lang="en-US" altLang="en-US" sz="3200" b="1" dirty="0" smtClean="0"/>
              <a:t>	[</a:t>
            </a:r>
            <a:r>
              <a:rPr lang="en-US" altLang="en-US" sz="3200" b="1" dirty="0"/>
              <a:t>2]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Method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Keep each control constant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Materials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Picture or sketch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Clear and simple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Helps moderators</a:t>
            </a: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57200" y="4191000"/>
            <a:ext cx="5562600" cy="24384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US" altLang="en-US" sz="3200" b="1" dirty="0" smtClean="0"/>
              <a:t>Aspect 3 	[2]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Variations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smtClean="0"/>
              <a:t>Sufficient to expose trend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Appropriate range of values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 smtClean="0"/>
              <a:t>Three averaged trials for each variation</a:t>
            </a:r>
            <a:endParaRPr lang="en-US" altLang="en-US" dirty="0"/>
          </a:p>
        </p:txBody>
      </p:sp>
      <p:pic>
        <p:nvPicPr>
          <p:cNvPr id="8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903788"/>
            <a:ext cx="26479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6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6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6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6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6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6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6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6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6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6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6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762000" y="1363663"/>
            <a:ext cx="7440613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Tx/>
              <a:buFontTx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altLang="en-US" b="1" dirty="0" smtClean="0">
                <a:solidFill>
                  <a:srgbClr val="FF0000"/>
                </a:solidFill>
                <a:latin typeface="+mn-lt"/>
              </a:rPr>
              <a:t>title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 should reflect a very </a:t>
            </a:r>
            <a:r>
              <a:rPr lang="en-US" altLang="en-US" u="sng" dirty="0" smtClean="0">
                <a:solidFill>
                  <a:srgbClr val="FF0000"/>
                </a:solidFill>
                <a:latin typeface="+mn-lt"/>
              </a:rPr>
              <a:t>focused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 line of research.</a:t>
            </a:r>
          </a:p>
          <a:p>
            <a:pPr algn="ctr"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 typeface="Symbol" panose="05050102010706020507" pitchFamily="18" charset="2"/>
              <a:buNone/>
              <a:defRPr/>
            </a:pPr>
            <a:r>
              <a:rPr lang="en-US" altLang="en-US" b="1" i="1" dirty="0" smtClean="0">
                <a:solidFill>
                  <a:schemeClr val="tx1"/>
                </a:solidFill>
                <a:latin typeface="+mn-lt"/>
              </a:rPr>
              <a:t>The effect of surface on rebound height of a ball.</a:t>
            </a:r>
            <a:endParaRPr lang="en-US" altLang="en-US" i="1" dirty="0" smtClean="0">
              <a:solidFill>
                <a:srgbClr val="FF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A </a:t>
            </a:r>
            <a:r>
              <a:rPr lang="en-US" altLang="en-US" b="1" dirty="0" smtClean="0">
                <a:solidFill>
                  <a:srgbClr val="FF0000"/>
                </a:solidFill>
                <a:latin typeface="+mn-lt"/>
              </a:rPr>
              <a:t>well-designed experiment 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should have one independent (manipulated) variable and one dependent (responding) variable, and should produce a function, rather than a bar graph.</a:t>
            </a:r>
          </a:p>
          <a:p>
            <a:pPr marL="968375" indent="-739775"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  <a:defRPr/>
            </a:pPr>
            <a:r>
              <a:rPr lang="en-US" altLang="en-US" sz="2000" dirty="0" smtClean="0">
                <a:solidFill>
                  <a:srgbClr val="FF0000"/>
                </a:solidFill>
                <a:latin typeface="+mn-lt"/>
              </a:rPr>
              <a:t>NOTE: There may be more than one dependent variable, but only one of these should be measured/considered throughout the experiment.</a:t>
            </a:r>
          </a:p>
          <a:p>
            <a:pPr algn="just"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 typeface="Symbol" panose="05050102010706020507" pitchFamily="18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altLang="en-US" b="1" dirty="0" smtClean="0">
                <a:solidFill>
                  <a:srgbClr val="FF0000"/>
                </a:solidFill>
                <a:latin typeface="+mn-lt"/>
              </a:rPr>
              <a:t>aim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 is a clear statement whose purpose is to give the reader a good idea of what to expect upon further reading. This is the “relevant background.”</a:t>
            </a:r>
            <a:endParaRPr lang="en-US" altLang="en-US" b="1" i="1" dirty="0" smtClean="0">
              <a:solidFill>
                <a:srgbClr val="FF0000"/>
              </a:solidFill>
              <a:latin typeface="+mn-lt"/>
              <a:sym typeface="Symbol" panose="05050102010706020507" pitchFamily="18" charset="2"/>
            </a:endParaRPr>
          </a:p>
          <a:p>
            <a:pPr algn="just"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Tx/>
              <a:buNone/>
              <a:defRPr/>
            </a:pPr>
            <a:r>
              <a:rPr lang="en-US" altLang="en-US" i="1" dirty="0" smtClean="0">
                <a:solidFill>
                  <a:schemeClr val="tx1"/>
                </a:solidFill>
                <a:latin typeface="+mn-lt"/>
              </a:rPr>
              <a:t>The aim of this investigation is to determine the effect of changing the surface on to which a ball is dropped on the </a:t>
            </a:r>
            <a:r>
              <a:rPr lang="en-US" altLang="en-US" i="1" u="sng" dirty="0" smtClean="0">
                <a:solidFill>
                  <a:schemeClr val="tx1"/>
                </a:solidFill>
                <a:latin typeface="+mn-lt"/>
              </a:rPr>
              <a:t>rebound height</a:t>
            </a:r>
            <a:r>
              <a:rPr lang="en-US" altLang="en-US" i="1" dirty="0" smtClean="0">
                <a:solidFill>
                  <a:schemeClr val="tx1"/>
                </a:solidFill>
                <a:latin typeface="+mn-lt"/>
              </a:rPr>
              <a:t> of that ball.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ClrTx/>
              <a:buSzTx/>
              <a:buFont typeface="Symbol" panose="05050102010706020507" pitchFamily="18" charset="2"/>
              <a:buNone/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The </a:t>
            </a:r>
            <a:r>
              <a:rPr lang="en-US" altLang="en-US" b="1" dirty="0" smtClean="0">
                <a:solidFill>
                  <a:srgbClr val="FF0000"/>
                </a:solidFill>
                <a:latin typeface="+mn-lt"/>
              </a:rPr>
              <a:t>dependent variable </a:t>
            </a:r>
            <a:r>
              <a:rPr lang="en-US" altLang="en-US" dirty="0" smtClean="0">
                <a:solidFill>
                  <a:srgbClr val="FF0000"/>
                </a:solidFill>
                <a:latin typeface="+mn-lt"/>
              </a:rPr>
              <a:t>should be described.</a:t>
            </a:r>
            <a:endParaRPr lang="en-US" altLang="en-US" b="1" dirty="0" smtClean="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972300" y="1905001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 dirty="0">
                <a:solidFill>
                  <a:schemeClr val="bg2"/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38125"/>
            <a:ext cx="77724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00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Exploration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72300" y="606742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1</a:t>
            </a: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80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762000" y="1828800"/>
            <a:ext cx="731520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ClrTx/>
              <a:buSzTx/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>
                <a:solidFill>
                  <a:srgbClr val="FF0000"/>
                </a:solidFill>
              </a:rPr>
              <a:t>The </a:t>
            </a:r>
            <a:r>
              <a:rPr lang="en-US" altLang="en-US" b="1">
                <a:solidFill>
                  <a:srgbClr val="FF0000"/>
                </a:solidFill>
              </a:rPr>
              <a:t>independent variable </a:t>
            </a:r>
            <a:r>
              <a:rPr lang="en-US" altLang="en-US">
                <a:solidFill>
                  <a:srgbClr val="FF0000"/>
                </a:solidFill>
              </a:rPr>
              <a:t>should be described.</a:t>
            </a:r>
            <a:endParaRPr lang="en-US" altLang="en-US" b="1" i="1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just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</a:rPr>
              <a:t>The experiment is limited to increasing the </a:t>
            </a:r>
            <a:r>
              <a:rPr lang="en-US" altLang="en-US" i="1" u="sng">
                <a:solidFill>
                  <a:schemeClr val="tx1"/>
                </a:solidFill>
              </a:rPr>
              <a:t>number of sheets of paper</a:t>
            </a:r>
            <a:r>
              <a:rPr lang="en-US" altLang="en-US" i="1">
                <a:solidFill>
                  <a:schemeClr val="tx1"/>
                </a:solidFill>
              </a:rPr>
              <a:t> on to which the ball is dropped.</a:t>
            </a:r>
          </a:p>
          <a:p>
            <a:pPr algn="just" eaLnBrk="1" hangingPunct="1">
              <a:lnSpc>
                <a:spcPct val="90000"/>
              </a:lnSpc>
              <a:buClrTx/>
              <a:buSzTx/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>
                <a:solidFill>
                  <a:srgbClr val="FF0000"/>
                </a:solidFill>
              </a:rPr>
              <a:t>An </a:t>
            </a:r>
            <a:r>
              <a:rPr lang="en-US" altLang="en-US" b="1">
                <a:solidFill>
                  <a:srgbClr val="FF0000"/>
                </a:solidFill>
              </a:rPr>
              <a:t>adequate range </a:t>
            </a:r>
            <a:r>
              <a:rPr lang="en-US" altLang="en-US">
                <a:solidFill>
                  <a:srgbClr val="FF0000"/>
                </a:solidFill>
              </a:rPr>
              <a:t>of variations should be explained.</a:t>
            </a:r>
            <a:endParaRPr lang="en-US" altLang="en-US" b="1" i="1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just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</a:rPr>
              <a:t>The number of sheets of paper is </a:t>
            </a:r>
            <a:r>
              <a:rPr lang="en-US" altLang="en-US" i="1" u="sng">
                <a:solidFill>
                  <a:schemeClr val="tx1"/>
                </a:solidFill>
              </a:rPr>
              <a:t>increased from 0 to 16 in steps of 2</a:t>
            </a:r>
            <a:r>
              <a:rPr lang="en-US" altLang="en-US" i="1">
                <a:solidFill>
                  <a:schemeClr val="tx1"/>
                </a:solidFill>
              </a:rPr>
              <a:t>.  The sheets are attached to the hard floor surface.</a:t>
            </a:r>
          </a:p>
          <a:p>
            <a:pPr algn="just" eaLnBrk="1" hangingPunct="1">
              <a:lnSpc>
                <a:spcPct val="90000"/>
              </a:lnSpc>
              <a:buClrTx/>
              <a:buSzTx/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</a:t>
            </a:r>
            <a:r>
              <a:rPr lang="en-US" altLang="en-US" b="1" i="1">
                <a:solidFill>
                  <a:srgbClr val="FF0000"/>
                </a:solidFill>
              </a:rPr>
              <a:t>Significant</a:t>
            </a:r>
            <a:r>
              <a:rPr lang="en-US" altLang="en-US" b="1">
                <a:solidFill>
                  <a:srgbClr val="FF0000"/>
                </a:solidFill>
              </a:rPr>
              <a:t> controls </a:t>
            </a:r>
            <a:r>
              <a:rPr lang="en-US" altLang="en-US">
                <a:solidFill>
                  <a:srgbClr val="FF0000"/>
                </a:solidFill>
              </a:rPr>
              <a:t>should also be described.</a:t>
            </a:r>
            <a:endParaRPr lang="en-US" altLang="en-US" b="1" i="1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algn="just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en-US" altLang="en-US" i="1">
                <a:solidFill>
                  <a:schemeClr val="tx1"/>
                </a:solidFill>
              </a:rPr>
              <a:t>The ball is always dropped from the </a:t>
            </a:r>
            <a:r>
              <a:rPr lang="en-US" altLang="en-US" i="1" u="sng">
                <a:solidFill>
                  <a:schemeClr val="tx1"/>
                </a:solidFill>
              </a:rPr>
              <a:t>same height</a:t>
            </a:r>
            <a:r>
              <a:rPr lang="en-US" altLang="en-US" i="1">
                <a:solidFill>
                  <a:schemeClr val="tx1"/>
                </a:solidFill>
              </a:rPr>
              <a:t> and </a:t>
            </a:r>
            <a:r>
              <a:rPr lang="en-US" altLang="en-US" i="1" u="sng">
                <a:solidFill>
                  <a:schemeClr val="tx1"/>
                </a:solidFill>
              </a:rPr>
              <a:t>from rest</a:t>
            </a:r>
            <a:r>
              <a:rPr lang="en-US" altLang="en-US" i="1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endParaRPr lang="en-US" altLang="en-US" b="1" i="1">
              <a:solidFill>
                <a:schemeClr val="tx1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endParaRPr lang="en-US" altLang="en-US" b="1" i="1">
              <a:solidFill>
                <a:schemeClr val="tx1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ClrTx/>
              <a:buSzTx/>
              <a:buFontTx/>
              <a:buNone/>
            </a:pPr>
            <a:endParaRPr lang="en-US" altLang="en-US" b="1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972300" y="2465388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97400" y="394017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Exploration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972300" y="5067300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1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972300" y="3949700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defRPr/>
            </a:pPr>
            <a:r>
              <a:rPr lang="en-US" altLang="en-US" sz="3200" dirty="0" smtClean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3</a:t>
            </a: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8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8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62000" y="1931988"/>
            <a:ext cx="7315200" cy="434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</a:rPr>
              <a:t>A list of materials or equipment should include </a:t>
            </a:r>
            <a:r>
              <a:rPr lang="en-US" altLang="en-US" sz="2400" i="1" dirty="0" smtClean="0">
                <a:solidFill>
                  <a:srgbClr val="FF0000"/>
                </a:solidFill>
                <a:latin typeface="+mn-lt"/>
              </a:rPr>
              <a:t>everything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</a:rPr>
              <a:t> that will be used. Be sure that everything in the list </a:t>
            </a:r>
            <a:r>
              <a:rPr lang="en-US" altLang="en-US" sz="2400" i="1" dirty="0" smtClean="0">
                <a:solidFill>
                  <a:srgbClr val="FF0000"/>
                </a:solidFill>
                <a:latin typeface="+mn-lt"/>
              </a:rPr>
              <a:t>is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</a:rPr>
              <a:t> used, and that nothing is missing from the list.</a:t>
            </a:r>
            <a:endParaRPr lang="en-US" altLang="en-US" sz="2400" b="1" i="1" dirty="0">
              <a:solidFill>
                <a:srgbClr val="FF0000"/>
              </a:solidFill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400" u="sng" dirty="0" smtClean="0">
                <a:latin typeface="+mn-lt"/>
              </a:rPr>
              <a:t>Apparatus/Materials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electronic balance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rubber ball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a meter stick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sticky tape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A4-size paper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butcher's paper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Symbol" panose="05050102010706020507" pitchFamily="18" charset="2"/>
              <a:buChar char="·"/>
              <a:defRPr/>
            </a:pPr>
            <a:r>
              <a:rPr lang="en-US" altLang="en-US" sz="2400" dirty="0" smtClean="0">
                <a:latin typeface="+mn-lt"/>
              </a:rPr>
              <a:t>marking pen</a:t>
            </a:r>
            <a:endParaRPr lang="en-US" altLang="en-US" sz="2000" b="1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i="1" dirty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i="1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896100" y="286702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2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Exploration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762000" y="1071563"/>
            <a:ext cx="7315200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en-US" sz="2400" u="sng" dirty="0" smtClean="0">
                <a:latin typeface="+mn-lt"/>
              </a:rPr>
              <a:t>Method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+mn-lt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+mn-lt"/>
              </a:rPr>
              <a:t>Include a sketch or picture to assist the reader in understanding your investigation. Cite your sources!</a:t>
            </a:r>
            <a:endParaRPr lang="en-US" altLang="en-US" sz="2000" b="1" dirty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1 Set up the equipment as shown in the sketch.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2 Release the ball in a straight line from a                                height of 70.0 cm.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3 Mark the highest point of the top of the ball                                  of the first bounce on the butcher's paper.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solidFill>
                  <a:srgbClr val="FF0000"/>
                </a:solidFill>
                <a:latin typeface="Candara"/>
                <a:sym typeface="Symbol" panose="05050102010706020507" pitchFamily="18" charset="2"/>
              </a:rPr>
              <a:t>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At least 3 </a:t>
            </a:r>
            <a:r>
              <a:rPr lang="en-US" altLang="en-US" sz="2400" dirty="0">
                <a:solidFill>
                  <a:srgbClr val="FF0000"/>
                </a:solidFill>
                <a:latin typeface="Candara"/>
              </a:rPr>
              <a:t>trials </a:t>
            </a:r>
            <a:r>
              <a:rPr lang="en-US" altLang="en-US" sz="2400" dirty="0" smtClean="0">
                <a:solidFill>
                  <a:srgbClr val="FF0000"/>
                </a:solidFill>
                <a:latin typeface="Candara"/>
              </a:rPr>
              <a:t>for each variation are needed.</a:t>
            </a:r>
            <a:endParaRPr lang="en-US" altLang="en-US" sz="2000" b="1" dirty="0">
              <a:solidFill>
                <a:prstClr val="black"/>
              </a:solidFill>
              <a:latin typeface="Candara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4 Repeat this three times, numbering the lines                                   on the butcher's paper.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5 Place 2 sheets of A4 paper on the floor                                  where the ball will bounce.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defRPr/>
            </a:pPr>
            <a:r>
              <a:rPr lang="en-US" altLang="en-US" sz="2400" dirty="0" smtClean="0">
                <a:latin typeface="+mn-lt"/>
              </a:rPr>
              <a:t>6 Repeat steps 2 through 5 until data has been gathered for 16 sheets of paper.</a:t>
            </a:r>
            <a:endParaRPr lang="en-US" altLang="en-US" sz="2000" b="1" dirty="0" smtClean="0">
              <a:latin typeface="Courier New" panose="02070309020205020404" pitchFamily="49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000" b="1" dirty="0" smtClean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i="1" dirty="0">
              <a:latin typeface="+mn-lt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i="1" dirty="0"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400" b="1" dirty="0">
              <a:latin typeface="+mn-lt"/>
              <a:sym typeface="Symbol" panose="05050102010706020507" pitchFamily="18" charset="2"/>
            </a:endParaRPr>
          </a:p>
        </p:txBody>
      </p:sp>
      <p:sp>
        <p:nvSpPr>
          <p:cNvPr id="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8125"/>
            <a:ext cx="7772400" cy="112553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  <a:t>A sample experiment</a:t>
            </a:r>
            <a:br>
              <a:rPr lang="en-US" altLang="en-US" sz="3200" b="1" i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2400" b="1" i="1" dirty="0">
                <a:solidFill>
                  <a:prstClr val="black"/>
                </a:solidFill>
                <a:ea typeface="+mn-ea"/>
                <a:cs typeface="+mn-cs"/>
              </a:rPr>
              <a:t>The effect of surface on rebound height of a ball</a:t>
            </a:r>
            <a:r>
              <a:rPr lang="en-US" altLang="en-US" sz="2400" b="1" i="1" dirty="0" smtClean="0">
                <a:solidFill>
                  <a:prstClr val="black"/>
                </a:solidFill>
                <a:ea typeface="+mn-ea"/>
                <a:cs typeface="+mn-cs"/>
              </a:rPr>
              <a:t>.</a:t>
            </a:r>
            <a:r>
              <a:rPr lang="en-US" altLang="en-US" sz="32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en-US" altLang="en-US" sz="3200" b="1" dirty="0" smtClean="0">
                <a:solidFill>
                  <a:srgbClr val="FFFF00"/>
                </a:solidFill>
                <a:latin typeface="+mn-lt"/>
              </a:rPr>
            </a:br>
            <a:r>
              <a:rPr lang="en-US" altLang="en-US" sz="3200" b="1" dirty="0" smtClean="0"/>
              <a:t>Exploration [ 6 marks ]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880225" y="1412875"/>
            <a:ext cx="1993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3200">
                <a:solidFill>
                  <a:schemeClr val="bg2"/>
                </a:solidFill>
                <a:latin typeface="Stencil" panose="040409050D0802020404" pitchFamily="82" charset="0"/>
              </a:rPr>
              <a:t>ASPECT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037388" y="6273800"/>
            <a:ext cx="19939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Stencil" panose="040409050D0802020404" pitchFamily="82" charset="0"/>
              </a:rPr>
              <a:t>ASPECT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73613" y="4953000"/>
            <a:ext cx="1992312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30988" y="2525713"/>
            <a:ext cx="2305050" cy="340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 rot="16200000">
            <a:off x="7592219" y="3563144"/>
            <a:ext cx="19939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Stencil" panose="040409050D0802020404" pitchFamily="82" charset="0"/>
              </a:rPr>
              <a:t>ASPECT 2</a:t>
            </a:r>
          </a:p>
        </p:txBody>
      </p:sp>
    </p:spTree>
  </p:cSld>
  <p:clrMapOvr>
    <a:masterClrMapping/>
  </p:clrMapOvr>
  <p:transition spd="slow">
    <p:push dir="u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Analysis</a:t>
            </a:r>
            <a:r>
              <a:rPr lang="en-US" altLang="en-US" b="1" smtClean="0"/>
              <a:t> [ 6 Marks ]</a:t>
            </a:r>
            <a:endParaRPr lang="en-US" altLang="en-US" smtClean="0"/>
          </a:p>
        </p:txBody>
      </p:sp>
      <p:sp>
        <p:nvSpPr>
          <p:cNvPr id="209925" name="Rectangle 5"/>
          <p:cNvSpPr>
            <a:spLocks noGrp="1" noChangeArrowheads="1"/>
          </p:cNvSpPr>
          <p:nvPr>
            <p:ph sz="quarter" idx="13"/>
          </p:nvPr>
        </p:nvSpPr>
        <p:spPr>
          <a:xfrm>
            <a:off x="457200" y="1063625"/>
            <a:ext cx="4038600" cy="45307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 smtClean="0"/>
              <a:t>Aspect 1</a:t>
            </a:r>
            <a:r>
              <a:rPr lang="en-US" altLang="en-US" sz="3200" b="1" dirty="0"/>
              <a:t> </a:t>
            </a:r>
            <a:r>
              <a:rPr lang="en-US" altLang="en-US" sz="3200" b="1" dirty="0" smtClean="0"/>
              <a:t>	[</a:t>
            </a:r>
            <a:r>
              <a:rPr lang="en-US" altLang="en-US" sz="3200" b="1" dirty="0"/>
              <a:t>2]</a:t>
            </a:r>
            <a:endParaRPr lang="en-US" altLang="en-US" sz="3200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Data table 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Name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Symbol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Units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Estimated raw uncertainty to 1 SF</a:t>
            </a:r>
          </a:p>
          <a:p>
            <a:pPr lvl="1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Consistent SFs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sz="quarter" idx="14"/>
          </p:nvPr>
        </p:nvSpPr>
        <p:spPr>
          <a:xfrm>
            <a:off x="457200" y="4645025"/>
            <a:ext cx="4495800" cy="19081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anose="05050102010706020507" pitchFamily="18" charset="2"/>
              <a:buNone/>
              <a:defRPr/>
            </a:pPr>
            <a:r>
              <a:rPr lang="en-US" altLang="en-US" sz="3200" b="1" dirty="0" smtClean="0"/>
              <a:t>Aspect 2</a:t>
            </a:r>
            <a:r>
              <a:rPr lang="en-US" altLang="en-US" sz="3200" b="1" dirty="0"/>
              <a:t> </a:t>
            </a:r>
            <a:r>
              <a:rPr lang="en-US" altLang="en-US" sz="3200" b="1" dirty="0" smtClean="0"/>
              <a:t>	[</a:t>
            </a:r>
            <a:r>
              <a:rPr lang="en-US" altLang="en-US" sz="3200" b="1" dirty="0"/>
              <a:t>2]</a:t>
            </a:r>
            <a:endParaRPr lang="en-US" altLang="en-US" sz="3200" b="1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Sample calculations of average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Calculate uncertainty in average using range/2 to 1 SF</a:t>
            </a:r>
          </a:p>
        </p:txBody>
      </p:sp>
      <p:pic>
        <p:nvPicPr>
          <p:cNvPr id="7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903788"/>
            <a:ext cx="26479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9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9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9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9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9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9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99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9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99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99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718</TotalTime>
  <Words>1441</Words>
  <Application>Microsoft Office PowerPoint</Application>
  <PresentationFormat>On-screen Show (4:3)</PresentationFormat>
  <Paragraphs>246</Paragraphs>
  <Slides>20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Candara</vt:lpstr>
      <vt:lpstr>Courier New</vt:lpstr>
      <vt:lpstr>Stencil</vt:lpstr>
      <vt:lpstr>Symbol</vt:lpstr>
      <vt:lpstr>Verdana</vt:lpstr>
      <vt:lpstr>Waveform</vt:lpstr>
      <vt:lpstr>Internal Assessment</vt:lpstr>
      <vt:lpstr>Total of 24 Marks – 20% of IB score</vt:lpstr>
      <vt:lpstr>Personal Engagement  [ 2 Marks ]</vt:lpstr>
      <vt:lpstr>Exploration [ 6 Marks ]</vt:lpstr>
      <vt:lpstr>PowerPoint Presentation</vt:lpstr>
      <vt:lpstr>A sample experiment The effect of surface on rebound height of a ball. Exploration [ 6 marks ]</vt:lpstr>
      <vt:lpstr>A sample experiment The effect of surface on rebound height of a ball. Exploration [ 6 marks ]</vt:lpstr>
      <vt:lpstr>A sample experiment The effect of surface on rebound height of a ball. Exploration [ 6 marks ]</vt:lpstr>
      <vt:lpstr>Analysis [ 6 Marks ]</vt:lpstr>
      <vt:lpstr>Analysis [ 6 Marks ]</vt:lpstr>
      <vt:lpstr>A sample experiment The effect of surface on rebound height of a ball. Analysis [ 6 marks ]</vt:lpstr>
      <vt:lpstr>A sample experiment The effect of surface on rebound height of a ball. Analysis [ 6 marks ]</vt:lpstr>
      <vt:lpstr>A sample experiment The effect of surface on rebound height of a ball. Analysis [ 6 marks ]</vt:lpstr>
      <vt:lpstr>A sample experiment The effect of surface on rebound height of a ball. Analysis [ 6 marks ]</vt:lpstr>
      <vt:lpstr>A sample experiment The effect of surface on rebound height of a ball. Analysis [ 6 marks ]</vt:lpstr>
      <vt:lpstr>Evaluation [ 6 Marks ]</vt:lpstr>
      <vt:lpstr>A sample experiment The effect of surface on rebound height of a ball. Evaluation [ 6 marks ]</vt:lpstr>
      <vt:lpstr>A sample experiment The effect of surface on rebound height of a ball. Evaluation [ 6 marks ]</vt:lpstr>
      <vt:lpstr>A sample experiment The effect of surface on rebound height of a ball. Evaluation [ 6 marks ]</vt:lpstr>
      <vt:lpstr>Communication [4 Marks]</vt:lpstr>
    </vt:vector>
  </TitlesOfParts>
  <Company>Bay View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Assessment</dc:title>
  <dc:creator>Bittinger, Daniel</dc:creator>
  <cp:lastModifiedBy>Bittinger, Daniel</cp:lastModifiedBy>
  <cp:revision>79</cp:revision>
  <cp:lastPrinted>1601-01-01T00:00:00Z</cp:lastPrinted>
  <dcterms:created xsi:type="dcterms:W3CDTF">2007-10-15T22:05:17Z</dcterms:created>
  <dcterms:modified xsi:type="dcterms:W3CDTF">2015-12-10T13:24:16Z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